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76" r:id="rId3"/>
    <p:sldId id="277" r:id="rId4"/>
    <p:sldId id="279" r:id="rId5"/>
    <p:sldId id="257" r:id="rId6"/>
    <p:sldId id="258" r:id="rId7"/>
    <p:sldId id="261" r:id="rId8"/>
    <p:sldId id="265" r:id="rId9"/>
    <p:sldId id="266" r:id="rId10"/>
    <p:sldId id="268" r:id="rId11"/>
    <p:sldId id="267" r:id="rId12"/>
    <p:sldId id="269" r:id="rId13"/>
    <p:sldId id="270" r:id="rId14"/>
    <p:sldId id="271" r:id="rId15"/>
    <p:sldId id="262" r:id="rId16"/>
    <p:sldId id="263" r:id="rId17"/>
    <p:sldId id="264" r:id="rId18"/>
    <p:sldId id="289" r:id="rId19"/>
    <p:sldId id="290" r:id="rId20"/>
    <p:sldId id="291" r:id="rId21"/>
    <p:sldId id="286" r:id="rId22"/>
    <p:sldId id="259" r:id="rId23"/>
    <p:sldId id="260" r:id="rId24"/>
    <p:sldId id="281" r:id="rId25"/>
    <p:sldId id="282" r:id="rId26"/>
    <p:sldId id="283" r:id="rId27"/>
    <p:sldId id="285" r:id="rId28"/>
    <p:sldId id="284" r:id="rId29"/>
    <p:sldId id="287" r:id="rId30"/>
    <p:sldId id="273" r:id="rId31"/>
    <p:sldId id="274" r:id="rId32"/>
    <p:sldId id="275"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A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414924-DC19-3944-133B-917DF6E6E19D}" v="2" dt="2022-07-12T14:05:06.186"/>
    <p1510:client id="{DEF89CEC-C3BF-4A22-9A36-38FCE98541A6}" v="19" dt="2022-07-12T17:50:22.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22931815944881889"/>
          <c:y val="9.5460931627649376E-2"/>
          <c:w val="0.54136368110236222"/>
          <c:h val="0.81204547169995867"/>
        </c:manualLayout>
      </c:layout>
      <c:doughnutChart>
        <c:varyColors val="1"/>
        <c:ser>
          <c:idx val="0"/>
          <c:order val="0"/>
          <c:tx>
            <c:strRef>
              <c:f>Sheet1!$B$1</c:f>
              <c:strCache>
                <c:ptCount val="1"/>
                <c:pt idx="0">
                  <c:v>Packs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38A-44A1-AA14-1FE386088E2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38A-44A1-AA14-1FE386088E2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38A-44A1-AA14-1FE386088E2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38A-44A1-AA14-1FE386088E2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Family</c:v>
                </c:pt>
                <c:pt idx="1">
                  <c:v>Boy Only</c:v>
                </c:pt>
                <c:pt idx="2">
                  <c:v>Girl Only</c:v>
                </c:pt>
              </c:strCache>
            </c:strRef>
          </c:cat>
          <c:val>
            <c:numRef>
              <c:f>Sheet1!$B$2:$B$5</c:f>
              <c:numCache>
                <c:formatCode>General</c:formatCode>
                <c:ptCount val="4"/>
                <c:pt idx="0">
                  <c:v>72</c:v>
                </c:pt>
                <c:pt idx="1">
                  <c:v>28</c:v>
                </c:pt>
                <c:pt idx="2">
                  <c:v>0.2</c:v>
                </c:pt>
              </c:numCache>
            </c:numRef>
          </c:val>
          <c:extLst>
            <c:ext xmlns:c16="http://schemas.microsoft.com/office/drawing/2014/chart" uri="{C3380CC4-5D6E-409C-BE32-E72D297353CC}">
              <c16:uniqueId val="{00000000-E190-4BE7-BEE4-42E7E2EE37A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587AA-A00E-4BF3-AAFB-2A3D774CB5C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77210E44-B6CB-4E83-B318-03782A4B79D0}">
      <dgm:prSet phldrT="[Text]"/>
      <dgm:spPr/>
      <dgm:t>
        <a:bodyPr/>
        <a:lstStyle/>
        <a:p>
          <a:r>
            <a:rPr lang="en-US"/>
            <a:t>Background</a:t>
          </a:r>
        </a:p>
      </dgm:t>
    </dgm:pt>
    <dgm:pt modelId="{DEED9A31-D9F5-402A-B829-C9694CBC267D}" type="parTrans" cxnId="{3364BF5F-51BF-484D-A0F9-23542C23F2B7}">
      <dgm:prSet/>
      <dgm:spPr/>
      <dgm:t>
        <a:bodyPr/>
        <a:lstStyle/>
        <a:p>
          <a:endParaRPr lang="en-US"/>
        </a:p>
      </dgm:t>
    </dgm:pt>
    <dgm:pt modelId="{BF7D5851-E71B-468E-B98F-7B6A0CFA1580}" type="sibTrans" cxnId="{3364BF5F-51BF-484D-A0F9-23542C23F2B7}">
      <dgm:prSet/>
      <dgm:spPr/>
      <dgm:t>
        <a:bodyPr/>
        <a:lstStyle/>
        <a:p>
          <a:endParaRPr lang="en-US"/>
        </a:p>
      </dgm:t>
    </dgm:pt>
    <dgm:pt modelId="{29D96B28-0E57-4EE5-8B60-9C6C1ACDD12A}">
      <dgm:prSet phldrT="[Text]"/>
      <dgm:spPr/>
      <dgm:t>
        <a:bodyPr/>
        <a:lstStyle/>
        <a:p>
          <a:r>
            <a:rPr lang="en-US"/>
            <a:t>Key Items</a:t>
          </a:r>
        </a:p>
      </dgm:t>
    </dgm:pt>
    <dgm:pt modelId="{49500A81-6485-47E4-8B34-84CA9C2C604B}" type="parTrans" cxnId="{268F0F7A-5447-497A-8640-20BA49981F23}">
      <dgm:prSet/>
      <dgm:spPr/>
      <dgm:t>
        <a:bodyPr/>
        <a:lstStyle/>
        <a:p>
          <a:endParaRPr lang="en-US"/>
        </a:p>
      </dgm:t>
    </dgm:pt>
    <dgm:pt modelId="{DDEA1B59-8554-4652-9751-85207822C4AE}" type="sibTrans" cxnId="{268F0F7A-5447-497A-8640-20BA49981F23}">
      <dgm:prSet/>
      <dgm:spPr/>
      <dgm:t>
        <a:bodyPr/>
        <a:lstStyle/>
        <a:p>
          <a:endParaRPr lang="en-US"/>
        </a:p>
      </dgm:t>
    </dgm:pt>
    <dgm:pt modelId="{F56BE924-3A14-4EAF-907B-66DCB1D64523}">
      <dgm:prSet phldrT="[Text]"/>
      <dgm:spPr/>
      <dgm:t>
        <a:bodyPr/>
        <a:lstStyle/>
        <a:p>
          <a:r>
            <a:rPr lang="en-US"/>
            <a:t>Questions</a:t>
          </a:r>
        </a:p>
      </dgm:t>
    </dgm:pt>
    <dgm:pt modelId="{2F7B82DE-9FDB-41F2-B469-6C5967ACCF49}" type="parTrans" cxnId="{8BECF307-64DF-4A59-B49F-C0C1FD6AE233}">
      <dgm:prSet/>
      <dgm:spPr/>
      <dgm:t>
        <a:bodyPr/>
        <a:lstStyle/>
        <a:p>
          <a:endParaRPr lang="en-US"/>
        </a:p>
      </dgm:t>
    </dgm:pt>
    <dgm:pt modelId="{8EB6EBCF-3A22-4C24-879D-9CBA71126748}" type="sibTrans" cxnId="{8BECF307-64DF-4A59-B49F-C0C1FD6AE233}">
      <dgm:prSet/>
      <dgm:spPr/>
      <dgm:t>
        <a:bodyPr/>
        <a:lstStyle/>
        <a:p>
          <a:endParaRPr lang="en-US"/>
        </a:p>
      </dgm:t>
    </dgm:pt>
    <dgm:pt modelId="{F93FE06D-5741-410C-81B6-FAEBDD9F1E08}" type="pres">
      <dgm:prSet presAssocID="{940587AA-A00E-4BF3-AAFB-2A3D774CB5C3}" presName="linearFlow" presStyleCnt="0">
        <dgm:presLayoutVars>
          <dgm:dir/>
          <dgm:resizeHandles val="exact"/>
        </dgm:presLayoutVars>
      </dgm:prSet>
      <dgm:spPr/>
    </dgm:pt>
    <dgm:pt modelId="{F694D8B8-A3E7-4F20-9D58-E2EE70413498}" type="pres">
      <dgm:prSet presAssocID="{77210E44-B6CB-4E83-B318-03782A4B79D0}" presName="composite" presStyleCnt="0"/>
      <dgm:spPr/>
    </dgm:pt>
    <dgm:pt modelId="{2E07B96E-9D49-4514-9F4F-DFEB9345C174}" type="pres">
      <dgm:prSet presAssocID="{77210E44-B6CB-4E83-B318-03782A4B79D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dgm:spPr>
    </dgm:pt>
    <dgm:pt modelId="{D0A2AC88-DC9F-48A5-8443-7FAEC21CCE0B}" type="pres">
      <dgm:prSet presAssocID="{77210E44-B6CB-4E83-B318-03782A4B79D0}" presName="txShp" presStyleLbl="node1" presStyleIdx="0" presStyleCnt="3">
        <dgm:presLayoutVars>
          <dgm:bulletEnabled val="1"/>
        </dgm:presLayoutVars>
      </dgm:prSet>
      <dgm:spPr/>
    </dgm:pt>
    <dgm:pt modelId="{3D94302D-2386-40D6-8523-8E0DD8C1645B}" type="pres">
      <dgm:prSet presAssocID="{BF7D5851-E71B-468E-B98F-7B6A0CFA1580}" presName="spacing" presStyleCnt="0"/>
      <dgm:spPr/>
    </dgm:pt>
    <dgm:pt modelId="{F257005B-3CD9-4CC9-86E2-376FCBEB9F3B}" type="pres">
      <dgm:prSet presAssocID="{29D96B28-0E57-4EE5-8B60-9C6C1ACDD12A}" presName="composite" presStyleCnt="0"/>
      <dgm:spPr/>
    </dgm:pt>
    <dgm:pt modelId="{3CF1338B-467E-4492-A439-32CA15F2711A}" type="pres">
      <dgm:prSet presAssocID="{29D96B28-0E57-4EE5-8B60-9C6C1ACDD12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8180126C-EFE5-4A18-BAB6-F19B2A45EA95}" type="pres">
      <dgm:prSet presAssocID="{29D96B28-0E57-4EE5-8B60-9C6C1ACDD12A}" presName="txShp" presStyleLbl="node1" presStyleIdx="1" presStyleCnt="3">
        <dgm:presLayoutVars>
          <dgm:bulletEnabled val="1"/>
        </dgm:presLayoutVars>
      </dgm:prSet>
      <dgm:spPr/>
    </dgm:pt>
    <dgm:pt modelId="{87C4513A-C202-409E-AC2E-21810301CE36}" type="pres">
      <dgm:prSet presAssocID="{DDEA1B59-8554-4652-9751-85207822C4AE}" presName="spacing" presStyleCnt="0"/>
      <dgm:spPr/>
    </dgm:pt>
    <dgm:pt modelId="{C6042E93-A2D1-499D-AD2B-586FA57E995F}" type="pres">
      <dgm:prSet presAssocID="{F56BE924-3A14-4EAF-907B-66DCB1D64523}" presName="composite" presStyleCnt="0"/>
      <dgm:spPr/>
    </dgm:pt>
    <dgm:pt modelId="{A5B8D6AA-E885-4F2B-B44D-6C76A49682D6}" type="pres">
      <dgm:prSet presAssocID="{F56BE924-3A14-4EAF-907B-66DCB1D64523}"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dgm:spPr>
    </dgm:pt>
    <dgm:pt modelId="{57A2D285-8567-4E02-97AF-9CF768D048DA}" type="pres">
      <dgm:prSet presAssocID="{F56BE924-3A14-4EAF-907B-66DCB1D64523}" presName="txShp" presStyleLbl="node1" presStyleIdx="2" presStyleCnt="3">
        <dgm:presLayoutVars>
          <dgm:bulletEnabled val="1"/>
        </dgm:presLayoutVars>
      </dgm:prSet>
      <dgm:spPr/>
    </dgm:pt>
  </dgm:ptLst>
  <dgm:cxnLst>
    <dgm:cxn modelId="{2E9DD507-1FA3-4EF5-B5C9-3366D68EDEDB}" type="presOf" srcId="{77210E44-B6CB-4E83-B318-03782A4B79D0}" destId="{D0A2AC88-DC9F-48A5-8443-7FAEC21CCE0B}" srcOrd="0" destOrd="0" presId="urn:microsoft.com/office/officeart/2005/8/layout/vList3"/>
    <dgm:cxn modelId="{8BECF307-64DF-4A59-B49F-C0C1FD6AE233}" srcId="{940587AA-A00E-4BF3-AAFB-2A3D774CB5C3}" destId="{F56BE924-3A14-4EAF-907B-66DCB1D64523}" srcOrd="2" destOrd="0" parTransId="{2F7B82DE-9FDB-41F2-B469-6C5967ACCF49}" sibTransId="{8EB6EBCF-3A22-4C24-879D-9CBA71126748}"/>
    <dgm:cxn modelId="{B29DC93F-6ADA-481A-AAC4-B54CA4B5CA4E}" type="presOf" srcId="{940587AA-A00E-4BF3-AAFB-2A3D774CB5C3}" destId="{F93FE06D-5741-410C-81B6-FAEBDD9F1E08}" srcOrd="0" destOrd="0" presId="urn:microsoft.com/office/officeart/2005/8/layout/vList3"/>
    <dgm:cxn modelId="{3364BF5F-51BF-484D-A0F9-23542C23F2B7}" srcId="{940587AA-A00E-4BF3-AAFB-2A3D774CB5C3}" destId="{77210E44-B6CB-4E83-B318-03782A4B79D0}" srcOrd="0" destOrd="0" parTransId="{DEED9A31-D9F5-402A-B829-C9694CBC267D}" sibTransId="{BF7D5851-E71B-468E-B98F-7B6A0CFA1580}"/>
    <dgm:cxn modelId="{268F0F7A-5447-497A-8640-20BA49981F23}" srcId="{940587AA-A00E-4BF3-AAFB-2A3D774CB5C3}" destId="{29D96B28-0E57-4EE5-8B60-9C6C1ACDD12A}" srcOrd="1" destOrd="0" parTransId="{49500A81-6485-47E4-8B34-84CA9C2C604B}" sibTransId="{DDEA1B59-8554-4652-9751-85207822C4AE}"/>
    <dgm:cxn modelId="{D1C89998-8D4F-4B6F-A390-768289656F1B}" type="presOf" srcId="{F56BE924-3A14-4EAF-907B-66DCB1D64523}" destId="{57A2D285-8567-4E02-97AF-9CF768D048DA}" srcOrd="0" destOrd="0" presId="urn:microsoft.com/office/officeart/2005/8/layout/vList3"/>
    <dgm:cxn modelId="{EAEF03E1-00E1-4F6C-8F23-C1C9B952A998}" type="presOf" srcId="{29D96B28-0E57-4EE5-8B60-9C6C1ACDD12A}" destId="{8180126C-EFE5-4A18-BAB6-F19B2A45EA95}" srcOrd="0" destOrd="0" presId="urn:microsoft.com/office/officeart/2005/8/layout/vList3"/>
    <dgm:cxn modelId="{14119B88-84D8-4D6E-960F-37A2862407F9}" type="presParOf" srcId="{F93FE06D-5741-410C-81B6-FAEBDD9F1E08}" destId="{F694D8B8-A3E7-4F20-9D58-E2EE70413498}" srcOrd="0" destOrd="0" presId="urn:microsoft.com/office/officeart/2005/8/layout/vList3"/>
    <dgm:cxn modelId="{ECAD3A94-4B14-4838-87FF-613E5503EAB1}" type="presParOf" srcId="{F694D8B8-A3E7-4F20-9D58-E2EE70413498}" destId="{2E07B96E-9D49-4514-9F4F-DFEB9345C174}" srcOrd="0" destOrd="0" presId="urn:microsoft.com/office/officeart/2005/8/layout/vList3"/>
    <dgm:cxn modelId="{9433C570-9FD8-4377-A17B-FB8FCFDCAA49}" type="presParOf" srcId="{F694D8B8-A3E7-4F20-9D58-E2EE70413498}" destId="{D0A2AC88-DC9F-48A5-8443-7FAEC21CCE0B}" srcOrd="1" destOrd="0" presId="urn:microsoft.com/office/officeart/2005/8/layout/vList3"/>
    <dgm:cxn modelId="{E7EBE951-2CFE-4BDE-A977-3078420C336C}" type="presParOf" srcId="{F93FE06D-5741-410C-81B6-FAEBDD9F1E08}" destId="{3D94302D-2386-40D6-8523-8E0DD8C1645B}" srcOrd="1" destOrd="0" presId="urn:microsoft.com/office/officeart/2005/8/layout/vList3"/>
    <dgm:cxn modelId="{13643D5C-1A5B-4F0A-8BFE-0783AA790EF9}" type="presParOf" srcId="{F93FE06D-5741-410C-81B6-FAEBDD9F1E08}" destId="{F257005B-3CD9-4CC9-86E2-376FCBEB9F3B}" srcOrd="2" destOrd="0" presId="urn:microsoft.com/office/officeart/2005/8/layout/vList3"/>
    <dgm:cxn modelId="{06139B51-9711-4297-9652-4EE1D41B588A}" type="presParOf" srcId="{F257005B-3CD9-4CC9-86E2-376FCBEB9F3B}" destId="{3CF1338B-467E-4492-A439-32CA15F2711A}" srcOrd="0" destOrd="0" presId="urn:microsoft.com/office/officeart/2005/8/layout/vList3"/>
    <dgm:cxn modelId="{8D9ADF4C-B968-4374-9005-9E3B32BE3DCB}" type="presParOf" srcId="{F257005B-3CD9-4CC9-86E2-376FCBEB9F3B}" destId="{8180126C-EFE5-4A18-BAB6-F19B2A45EA95}" srcOrd="1" destOrd="0" presId="urn:microsoft.com/office/officeart/2005/8/layout/vList3"/>
    <dgm:cxn modelId="{2CCFF720-FBE1-4A63-BF93-660BA8834ABC}" type="presParOf" srcId="{F93FE06D-5741-410C-81B6-FAEBDD9F1E08}" destId="{87C4513A-C202-409E-AC2E-21810301CE36}" srcOrd="3" destOrd="0" presId="urn:microsoft.com/office/officeart/2005/8/layout/vList3"/>
    <dgm:cxn modelId="{5C015721-F00F-4172-9D3F-092E553D08CB}" type="presParOf" srcId="{F93FE06D-5741-410C-81B6-FAEBDD9F1E08}" destId="{C6042E93-A2D1-499D-AD2B-586FA57E995F}" srcOrd="4" destOrd="0" presId="urn:microsoft.com/office/officeart/2005/8/layout/vList3"/>
    <dgm:cxn modelId="{69B56225-D4E3-41E6-9275-92BC3335FC63}" type="presParOf" srcId="{C6042E93-A2D1-499D-AD2B-586FA57E995F}" destId="{A5B8D6AA-E885-4F2B-B44D-6C76A49682D6}" srcOrd="0" destOrd="0" presId="urn:microsoft.com/office/officeart/2005/8/layout/vList3"/>
    <dgm:cxn modelId="{66867897-9E46-4B73-B6F3-0A143F47C1F4}" type="presParOf" srcId="{C6042E93-A2D1-499D-AD2B-586FA57E995F}" destId="{57A2D285-8567-4E02-97AF-9CF768D048D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2AC88-DC9F-48A5-8443-7FAEC21CCE0B}">
      <dsp:nvSpPr>
        <dsp:cNvPr id="0" name=""/>
        <dsp:cNvSpPr/>
      </dsp:nvSpPr>
      <dsp:spPr>
        <a:xfrm rot="10800000">
          <a:off x="1737697" y="2526"/>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a:t>Background</a:t>
          </a:r>
        </a:p>
      </dsp:txBody>
      <dsp:txXfrm rot="10800000">
        <a:off x="2113954" y="2526"/>
        <a:ext cx="5028863" cy="1505029"/>
      </dsp:txXfrm>
    </dsp:sp>
    <dsp:sp modelId="{2E07B96E-9D49-4514-9F4F-DFEB9345C174}">
      <dsp:nvSpPr>
        <dsp:cNvPr id="0" name=""/>
        <dsp:cNvSpPr/>
      </dsp:nvSpPr>
      <dsp:spPr>
        <a:xfrm>
          <a:off x="985182" y="2526"/>
          <a:ext cx="1505029" cy="15050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0126C-EFE5-4A18-BAB6-F19B2A45EA95}">
      <dsp:nvSpPr>
        <dsp:cNvPr id="0" name=""/>
        <dsp:cNvSpPr/>
      </dsp:nvSpPr>
      <dsp:spPr>
        <a:xfrm rot="10800000">
          <a:off x="1737697" y="1956818"/>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a:t>Key Items</a:t>
          </a:r>
        </a:p>
      </dsp:txBody>
      <dsp:txXfrm rot="10800000">
        <a:off x="2113954" y="1956818"/>
        <a:ext cx="5028863" cy="1505029"/>
      </dsp:txXfrm>
    </dsp:sp>
    <dsp:sp modelId="{3CF1338B-467E-4492-A439-32CA15F2711A}">
      <dsp:nvSpPr>
        <dsp:cNvPr id="0" name=""/>
        <dsp:cNvSpPr/>
      </dsp:nvSpPr>
      <dsp:spPr>
        <a:xfrm>
          <a:off x="985182" y="1956818"/>
          <a:ext cx="1505029" cy="150502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A2D285-8567-4E02-97AF-9CF768D048DA}">
      <dsp:nvSpPr>
        <dsp:cNvPr id="0" name=""/>
        <dsp:cNvSpPr/>
      </dsp:nvSpPr>
      <dsp:spPr>
        <a:xfrm rot="10800000">
          <a:off x="1737697" y="3911110"/>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94310" rIns="362712" bIns="194310" numCol="1" spcCol="1270" anchor="ctr" anchorCtr="0">
          <a:noAutofit/>
        </a:bodyPr>
        <a:lstStyle/>
        <a:p>
          <a:pPr marL="0" lvl="0" indent="0" algn="ctr" defTabSz="2266950">
            <a:lnSpc>
              <a:spcPct val="90000"/>
            </a:lnSpc>
            <a:spcBef>
              <a:spcPct val="0"/>
            </a:spcBef>
            <a:spcAft>
              <a:spcPct val="35000"/>
            </a:spcAft>
            <a:buNone/>
          </a:pPr>
          <a:r>
            <a:rPr lang="en-US" sz="5100" kern="1200"/>
            <a:t>Questions</a:t>
          </a:r>
        </a:p>
      </dsp:txBody>
      <dsp:txXfrm rot="10800000">
        <a:off x="2113954" y="3911110"/>
        <a:ext cx="5028863" cy="1505029"/>
      </dsp:txXfrm>
    </dsp:sp>
    <dsp:sp modelId="{A5B8D6AA-E885-4F2B-B44D-6C76A49682D6}">
      <dsp:nvSpPr>
        <dsp:cNvPr id="0" name=""/>
        <dsp:cNvSpPr/>
      </dsp:nvSpPr>
      <dsp:spPr>
        <a:xfrm>
          <a:off x="985182" y="3911110"/>
          <a:ext cx="1505029" cy="150502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DF88B9-1045-4A15-828A-A3E8F95B3D8B}"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23162-5739-4B29-9BEA-B67FB9A59D73}" type="slidenum">
              <a:rPr lang="en-US" smtClean="0"/>
              <a:t>‹#›</a:t>
            </a:fld>
            <a:endParaRPr lang="en-US"/>
          </a:p>
        </p:txBody>
      </p:sp>
    </p:spTree>
    <p:extLst>
      <p:ext uri="{BB962C8B-B14F-4D97-AF65-F5344CB8AC3E}">
        <p14:creationId xmlns:p14="http://schemas.microsoft.com/office/powerpoint/2010/main" val="3129378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“Welcome to the (Name of Council) family den pilot program kick-off meeting.  We are excited to have your pack participate.  This kick-off will give you the overview and details of the pilot program and cover the things your pack will be expected to do during participation.”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start off our meeting we have a quick safety moment.”</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a:t>
            </a:fld>
            <a:endParaRPr lang="en-US"/>
          </a:p>
        </p:txBody>
      </p:sp>
    </p:spTree>
    <p:extLst>
      <p:ext uri="{BB962C8B-B14F-4D97-AF65-F5344CB8AC3E}">
        <p14:creationId xmlns:p14="http://schemas.microsoft.com/office/powerpoint/2010/main" val="386184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asked you what positives you liked about Family Scouting and it was clear you like having a family pack and had a lot of positive things to say about it.  Increased participation was a common theme among the most popular responses.”</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10</a:t>
            </a:fld>
            <a:endParaRPr lang="en-US"/>
          </a:p>
        </p:txBody>
      </p:sp>
    </p:spTree>
    <p:extLst>
      <p:ext uri="{BB962C8B-B14F-4D97-AF65-F5344CB8AC3E}">
        <p14:creationId xmlns:p14="http://schemas.microsoft.com/office/powerpoint/2010/main" val="1646896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asked what challenges you were facing and the top four issues are centered around having separate gender dens.  The family den pilot is designed to remove this barrier.  This pilot was developed using data and feedback from you, so thank you.”</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11</a:t>
            </a:fld>
            <a:endParaRPr lang="en-US"/>
          </a:p>
        </p:txBody>
      </p:sp>
    </p:spTree>
    <p:extLst>
      <p:ext uri="{BB962C8B-B14F-4D97-AF65-F5344CB8AC3E}">
        <p14:creationId xmlns:p14="http://schemas.microsoft.com/office/powerpoint/2010/main" val="1540303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“We ask that your pack read and complete a Memorandum of Understanding that acknowledges that your chartered partner and pack leadership are agreeing to participate and the conditions of the pilot.”</a:t>
            </a:r>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12</a:t>
            </a:fld>
            <a:endParaRPr lang="en-US"/>
          </a:p>
        </p:txBody>
      </p:sp>
    </p:spTree>
    <p:extLst>
      <p:ext uri="{BB962C8B-B14F-4D97-AF65-F5344CB8AC3E}">
        <p14:creationId xmlns:p14="http://schemas.microsoft.com/office/powerpoint/2010/main" val="1396015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“On a national level, this pilot will allow us to gather data on this delivery model.  Our major indicator will be the net promoter score and engagement levels measured, through the Voice of the Scout survey.  Please make your parents and leaders aware that if they receive a survey from the BSA to please take the time to complete it.  Their responses will determine the success of the pilot.”</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13</a:t>
            </a:fld>
            <a:endParaRPr lang="en-US"/>
          </a:p>
        </p:txBody>
      </p:sp>
    </p:spTree>
    <p:extLst>
      <p:ext uri="{BB962C8B-B14F-4D97-AF65-F5344CB8AC3E}">
        <p14:creationId xmlns:p14="http://schemas.microsoft.com/office/powerpoint/2010/main" val="116748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action items your pack will need to do for the pilot are: to get your chartered partner to agree, use </a:t>
            </a:r>
            <a:r>
              <a:rPr lang="en-US" sz="1800" err="1">
                <a:effectLst/>
                <a:latin typeface="Calibri" panose="020F0502020204030204" pitchFamily="34" charset="0"/>
                <a:ea typeface="Calibri" panose="020F0502020204030204" pitchFamily="34" charset="0"/>
                <a:cs typeface="Times New Roman" panose="02020603050405020304" pitchFamily="18" charset="0"/>
              </a:rPr>
              <a:t>Scoutbook</a:t>
            </a:r>
            <a:r>
              <a:rPr lang="en-US" sz="1800">
                <a:effectLst/>
                <a:latin typeface="Calibri" panose="020F0502020204030204" pitchFamily="34" charset="0"/>
                <a:ea typeface="Calibri" panose="020F0502020204030204" pitchFamily="34" charset="0"/>
                <a:cs typeface="Times New Roman" panose="02020603050405020304" pitchFamily="18" charset="0"/>
              </a:rPr>
              <a:t> to set up your dens, review and comply to the memorandum of understanding.”</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14</a:t>
            </a:fld>
            <a:endParaRPr lang="en-US"/>
          </a:p>
        </p:txBody>
      </p:sp>
    </p:spTree>
    <p:extLst>
      <p:ext uri="{BB962C8B-B14F-4D97-AF65-F5344CB8AC3E}">
        <p14:creationId xmlns:p14="http://schemas.microsoft.com/office/powerpoint/2010/main" val="1481057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proposal went through a thorough risk assessment and legal review.  It was identified that no changes to current health and safety measures would be necessary for this proposal.”</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15</a:t>
            </a:fld>
            <a:endParaRPr lang="en-US"/>
          </a:p>
        </p:txBody>
      </p:sp>
    </p:spTree>
    <p:extLst>
      <p:ext uri="{BB962C8B-B14F-4D97-AF65-F5344CB8AC3E}">
        <p14:creationId xmlns:p14="http://schemas.microsoft.com/office/powerpoint/2010/main" val="4207975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want to remind everyone that part of our current barriers to abuse is the buddy system and that youth buddy pairs must be single-gender.  In the past, this was not emphasized in Cub Scouting as the den structure was single-gender.  With a family den with boys and girls, a boy and girl may not be parried up as buddies.”</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16</a:t>
            </a:fld>
            <a:endParaRPr lang="en-US"/>
          </a:p>
        </p:txBody>
      </p:sp>
    </p:spTree>
    <p:extLst>
      <p:ext uri="{BB962C8B-B14F-4D97-AF65-F5344CB8AC3E}">
        <p14:creationId xmlns:p14="http://schemas.microsoft.com/office/powerpoint/2010/main" val="1631825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also want to emphasis the requirement that a registered adult female leader who is 21 years of age or older must be present anytime female youth are participating in the program.” </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17</a:t>
            </a:fld>
            <a:endParaRPr lang="en-US"/>
          </a:p>
        </p:txBody>
      </p:sp>
    </p:spTree>
    <p:extLst>
      <p:ext uri="{BB962C8B-B14F-4D97-AF65-F5344CB8AC3E}">
        <p14:creationId xmlns:p14="http://schemas.microsoft.com/office/powerpoint/2010/main" val="64105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rPr>
              <a:t>As many of you know, there are specific camping policies for Cub Scouting that are in the guide to safe scouting but here are a few reminders;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can camp as a pack and Cub Scout Webelos and Arrow of Light Scouts can camp out as a den.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Pack campouts and Webelos and Arrow of Light den campouts must have a BALOO-trained leader.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 campouts can happen at an approved site. Approval happens through your local council.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23162-5739-4B29-9BEA-B67FB9A59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711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 Cub Scouting, parents and guardians may share a tent with their family. </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may share a tent with their immediate family which may include their siblings as well as their parent or guardian. </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Cub Scouts of any rank are sharing a tent with other Cub Scouts instead of their family, male and female youth must camp separately and there can be no more than a two-year age difference.</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23162-5739-4B29-9BEA-B67FB9A59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04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Calibri" panose="020F0502020204030204" pitchFamily="34" charset="0"/>
              </a:rPr>
              <a:t>For adults and youth being physically strong is one of the best ways to prevent accidents and injuries in Scouting.  </a:t>
            </a:r>
            <a:r>
              <a:rPr lang="en-US" sz="1800">
                <a:effectLst/>
                <a:latin typeface="Calibri" panose="020F0502020204030204" pitchFamily="34" charset="0"/>
                <a:ea typeface="Calibri" panose="020F0502020204030204" pitchFamily="34" charset="0"/>
                <a:cs typeface="Times New Roman" panose="02020603050405020304" pitchFamily="18" charset="0"/>
              </a:rPr>
              <a:t>This doesn’t mean everyone has to look the same physically or that everyone must have the same diet or be able to complete the same physical challenges.”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Calibri" panose="020F0502020204030204" pitchFamily="34" charset="0"/>
              </a:rPr>
              <a:t>What i</a:t>
            </a:r>
            <a:r>
              <a:rPr lang="en-US" sz="1800">
                <a:effectLst/>
                <a:latin typeface="Calibri" panose="020F0502020204030204" pitchFamily="34" charset="0"/>
                <a:ea typeface="Calibri" panose="020F0502020204030204" pitchFamily="34" charset="0"/>
                <a:cs typeface="Times New Roman" panose="02020603050405020304" pitchFamily="18" charset="0"/>
              </a:rPr>
              <a:t>t means is that when we pay attention to our health, the health of our Cub Scouts, and other adults we can create a safer environment for fun.  As we all know getting hurt or sick is never fun.”</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r>
              <a:rPr lang="en-US" sz="1800">
                <a:effectLst/>
                <a:latin typeface="Calibri" panose="020F0502020204030204" pitchFamily="34" charset="0"/>
                <a:ea typeface="Calibri" panose="020F0502020204030204" pitchFamily="34" charset="0"/>
                <a:cs typeface="Calibri" panose="020F0502020204030204" pitchFamily="34" charset="0"/>
              </a:rPr>
              <a:t>The </a:t>
            </a:r>
            <a:r>
              <a:rPr lang="en-US" sz="1800">
                <a:effectLst/>
                <a:latin typeface="Calibri" panose="020F0502020204030204" pitchFamily="34" charset="0"/>
                <a:ea typeface="Calibri" panose="020F0502020204030204" pitchFamily="34" charset="0"/>
                <a:cs typeface="Times New Roman" panose="02020603050405020304" pitchFamily="18" charset="0"/>
              </a:rPr>
              <a:t>first priority is to ensure that every Cub Scout and leader has an Annual Health and Medical Record and that is on file with the Pack.  The Annual Health and Medical Record does not fall under </a:t>
            </a:r>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Health Insurance Portability and Accountability Act or HIPAA</a:t>
            </a:r>
            <a:r>
              <a:rPr lang="en-US" sz="18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Segoe UI" panose="020B0502040204020203" pitchFamily="34" charset="0"/>
                <a:ea typeface="Calibri" panose="020F0502020204030204" pitchFamily="34" charset="0"/>
                <a:cs typeface="Times New Roman" panose="02020603050405020304" pitchFamily="18" charset="0"/>
              </a:rPr>
              <a:t>“We want to ensure that everyone participating in a Scouting activity is aware of their health and their skill ability.  The tool for doing this is the Annual Health and Medical Record.  To learn more you can watch the roundtable video titled “Being Physically Strong and Ready for Fun” by visiting Scouting.org or clicking on this QR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a:t>
            </a:fld>
            <a:endParaRPr lang="en-US"/>
          </a:p>
        </p:txBody>
      </p:sp>
    </p:spTree>
    <p:extLst>
      <p:ext uri="{BB962C8B-B14F-4D97-AF65-F5344CB8AC3E}">
        <p14:creationId xmlns:p14="http://schemas.microsoft.com/office/powerpoint/2010/main" val="3147406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the perfect time for you and your pack leadership to review the Guide to Safe Scouting and the SAFE Checklist.  This is something you are to do prior to any Scouting activity.  These resources are on Scouting.org and the online version is always the most current policy.  Follow the QR codes and bookmark these resources.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23162-5739-4B29-9BEA-B67FB9A59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046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are now going to do a quick walk-through on how to set up dens in Scoutbook.  If you are new to Scoutbook, to access it you simply go to scoutbook.com.  Your pack is already in Scoutbook as it is a portal to your official pack records.  You log in using the same username and password as you would for </a:t>
            </a:r>
            <a:r>
              <a:rPr lang="en-US" sz="1800" err="1">
                <a:effectLst/>
                <a:latin typeface="Calibri" panose="020F0502020204030204" pitchFamily="34" charset="0"/>
                <a:ea typeface="Calibri" panose="020F0502020204030204" pitchFamily="34" charset="0"/>
                <a:cs typeface="Times New Roman" panose="02020603050405020304" pitchFamily="18" charset="0"/>
              </a:rPr>
              <a:t>my.scouting</a:t>
            </a:r>
            <a:r>
              <a:rPr lang="en-US" sz="180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“You will first need to have administrative rights to your pack in order to create dens.  This is automatic for registered chartered organization representatives, pack committee chairs, and cubmasters.  Administrative rights can also be given to any registered leader in the pack by the chartered organization representative or pack committee chair.”</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THE LOCAL COUNCIL PROVIDES A POINT OF CONTACT WHO CAN ASSIST UNITS WITH SCOUTBOOK.  Our Council’s point of contact is Susan McCaughan, our Council Registrar.  She can be reached at the Council Service Center at 425.338.0380.</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21</a:t>
            </a:fld>
            <a:endParaRPr lang="en-US"/>
          </a:p>
        </p:txBody>
      </p:sp>
    </p:spTree>
    <p:extLst>
      <p:ext uri="{BB962C8B-B14F-4D97-AF65-F5344CB8AC3E}">
        <p14:creationId xmlns:p14="http://schemas.microsoft.com/office/powerpoint/2010/main" val="242897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“Once you are logged in you will be on the home screen.  Click on the pack on the right-hand side.”</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22</a:t>
            </a:fld>
            <a:endParaRPr lang="en-US"/>
          </a:p>
        </p:txBody>
      </p:sp>
    </p:spTree>
    <p:extLst>
      <p:ext uri="{BB962C8B-B14F-4D97-AF65-F5344CB8AC3E}">
        <p14:creationId xmlns:p14="http://schemas.microsoft.com/office/powerpoint/2010/main" val="4067478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“From the Pack page you may see dens already set up.  You can use the existing dens to fill with the leaders and youth.  If you need to create a den you will find the button to do so on the lower right side after the list of dens.”</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23</a:t>
            </a:fld>
            <a:endParaRPr lang="en-US"/>
          </a:p>
        </p:txBody>
      </p:sp>
    </p:spTree>
    <p:extLst>
      <p:ext uri="{BB962C8B-B14F-4D97-AF65-F5344CB8AC3E}">
        <p14:creationId xmlns:p14="http://schemas.microsoft.com/office/powerpoint/2010/main" val="2935596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“You will then identify the type of den you are creating and give it a den number.”</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24</a:t>
            </a:fld>
            <a:endParaRPr lang="en-US"/>
          </a:p>
        </p:txBody>
      </p:sp>
    </p:spTree>
    <p:extLst>
      <p:ext uri="{BB962C8B-B14F-4D97-AF65-F5344CB8AC3E}">
        <p14:creationId xmlns:p14="http://schemas.microsoft.com/office/powerpoint/2010/main" val="448529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den you created will now show up on the Pack page.  Click on the den.”</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25</a:t>
            </a:fld>
            <a:endParaRPr lang="en-US"/>
          </a:p>
        </p:txBody>
      </p:sp>
    </p:spTree>
    <p:extLst>
      <p:ext uri="{BB962C8B-B14F-4D97-AF65-F5344CB8AC3E}">
        <p14:creationId xmlns:p14="http://schemas.microsoft.com/office/powerpoint/2010/main" val="3037731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“From the den page you can add new leaders or new Scouts.  From here there are a variety of ways to add a Scout based on if the Scout is already in a den or not. </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26</a:t>
            </a:fld>
            <a:endParaRPr lang="en-US"/>
          </a:p>
        </p:txBody>
      </p:sp>
    </p:spTree>
    <p:extLst>
      <p:ext uri="{BB962C8B-B14F-4D97-AF65-F5344CB8AC3E}">
        <p14:creationId xmlns:p14="http://schemas.microsoft.com/office/powerpoint/2010/main" val="3958937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“If the Scout is already in the Pack you could click the reassign button and that will take you to a roster of the pack and you would pick all the youth you want to invite to that den. </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27</a:t>
            </a:fld>
            <a:endParaRPr lang="en-US"/>
          </a:p>
        </p:txBody>
      </p:sp>
    </p:spTree>
    <p:extLst>
      <p:ext uri="{BB962C8B-B14F-4D97-AF65-F5344CB8AC3E}">
        <p14:creationId xmlns:p14="http://schemas.microsoft.com/office/powerpoint/2010/main" val="3889954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other option is to add a New Scout who is not in </a:t>
            </a:r>
            <a:r>
              <a:rPr lang="en-US" sz="1800" err="1">
                <a:effectLst/>
                <a:latin typeface="Calibri" panose="020F0502020204030204" pitchFamily="34" charset="0"/>
                <a:ea typeface="Calibri" panose="020F0502020204030204" pitchFamily="34" charset="0"/>
                <a:cs typeface="Times New Roman" panose="02020603050405020304" pitchFamily="18" charset="0"/>
              </a:rPr>
              <a:t>Scoutbook</a:t>
            </a:r>
            <a:r>
              <a:rPr lang="en-US" sz="1800">
                <a:effectLst/>
                <a:latin typeface="Calibri" panose="020F0502020204030204" pitchFamily="34" charset="0"/>
                <a:ea typeface="Calibri" panose="020F0502020204030204" pitchFamily="34" charset="0"/>
                <a:cs typeface="Times New Roman" panose="02020603050405020304" pitchFamily="18" charset="0"/>
              </a:rPr>
              <a:t> and invite them to join the den.”</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28</a:t>
            </a:fld>
            <a:endParaRPr lang="en-US"/>
          </a:p>
        </p:txBody>
      </p:sp>
    </p:spTree>
    <p:extLst>
      <p:ext uri="{BB962C8B-B14F-4D97-AF65-F5344CB8AC3E}">
        <p14:creationId xmlns:p14="http://schemas.microsoft.com/office/powerpoint/2010/main" val="4147091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“When setting up your den if you need help you can go to help.scoutbook.scouting.org.”</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COUNCIL TO INSERT LOCAL CONTACT FOR SCOUTBOOK SUPPORT</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29</a:t>
            </a:fld>
            <a:endParaRPr lang="en-US"/>
          </a:p>
        </p:txBody>
      </p:sp>
    </p:spTree>
    <p:extLst>
      <p:ext uri="{BB962C8B-B14F-4D97-AF65-F5344CB8AC3E}">
        <p14:creationId xmlns:p14="http://schemas.microsoft.com/office/powerpoint/2010/main" val="86748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“There are also Roundtable videos that are available on Scouting.org covering several topics.  You can use these videos in your unit at any time.”</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3</a:t>
            </a:fld>
            <a:endParaRPr lang="en-US"/>
          </a:p>
        </p:txBody>
      </p:sp>
    </p:spTree>
    <p:extLst>
      <p:ext uri="{BB962C8B-B14F-4D97-AF65-F5344CB8AC3E}">
        <p14:creationId xmlns:p14="http://schemas.microsoft.com/office/powerpoint/2010/main" val="149775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pilot is not a path forward or should it be interpreted as one to any changes to Scouts BSA.  The data on Scouts BSA and the structure of single-gender Troops is not comparable to Cub Scouting.”</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 properly prepare fifth grade Cub Scouts for Scouts BSA, where they will be in a single-gender troop, the fifth grade Cub Scouts are to remain in separate gender dens.  We expect councils to enforce this standard with their packs and in any district or council level programing.”</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30</a:t>
            </a:fld>
            <a:endParaRPr lang="en-US"/>
          </a:p>
        </p:txBody>
      </p:sp>
    </p:spTree>
    <p:extLst>
      <p:ext uri="{BB962C8B-B14F-4D97-AF65-F5344CB8AC3E}">
        <p14:creationId xmlns:p14="http://schemas.microsoft.com/office/powerpoint/2010/main" val="21276016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COUNCIL TO INSERT LOCAL CONTACT FOR SUPPORT FOR FAMILY DEN PILOT PACKS</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31</a:t>
            </a:fld>
            <a:endParaRPr lang="en-US"/>
          </a:p>
        </p:txBody>
      </p:sp>
    </p:spTree>
    <p:extLst>
      <p:ext uri="{BB962C8B-B14F-4D97-AF65-F5344CB8AC3E}">
        <p14:creationId xmlns:p14="http://schemas.microsoft.com/office/powerpoint/2010/main" val="14026855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QUESTION AND ANSWER PERIOD</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32</a:t>
            </a:fld>
            <a:endParaRPr lang="en-US"/>
          </a:p>
        </p:txBody>
      </p:sp>
    </p:spTree>
    <p:extLst>
      <p:ext uri="{BB962C8B-B14F-4D97-AF65-F5344CB8AC3E}">
        <p14:creationId xmlns:p14="http://schemas.microsoft.com/office/powerpoint/2010/main" val="719399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r>
              <a:rPr lang="en-US" sz="1800">
                <a:effectLst/>
                <a:latin typeface="Calibri" panose="020F0502020204030204" pitchFamily="34" charset="0"/>
                <a:ea typeface="Calibri" panose="020F0502020204030204" pitchFamily="34" charset="0"/>
                <a:cs typeface="Times New Roman" panose="02020603050405020304" pitchFamily="18" charset="0"/>
              </a:rPr>
              <a:t>“Thank you!”</a:t>
            </a:r>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33</a:t>
            </a:fld>
            <a:endParaRPr lang="en-US"/>
          </a:p>
        </p:txBody>
      </p:sp>
    </p:spTree>
    <p:extLst>
      <p:ext uri="{BB962C8B-B14F-4D97-AF65-F5344CB8AC3E}">
        <p14:creationId xmlns:p14="http://schemas.microsoft.com/office/powerpoint/2010/main" val="74653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“One last item is we want everyone to be aware of Cub Chat Live!  A weekly Facebook Live show that is on every Friday at </a:t>
            </a:r>
            <a:r>
              <a:rPr lang="en-US" sz="1800" b="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12 pm Pacific Daylight Time</a:t>
            </a:r>
            <a:r>
              <a:rPr lang="en-US" sz="1800">
                <a:effectLst/>
                <a:latin typeface="Calibri" panose="020F0502020204030204" pitchFamily="34" charset="0"/>
                <a:ea typeface="Calibri" panose="020F0502020204030204" pitchFamily="34" charset="0"/>
                <a:cs typeface="Times New Roman" panose="02020603050405020304" pitchFamily="18" charset="0"/>
              </a:rPr>
              <a:t>.  Every week a different topic is covered with the ability to ask questions live.  The show is sponsored by Scouting Magazine.” </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4</a:t>
            </a:fld>
            <a:endParaRPr lang="en-US"/>
          </a:p>
        </p:txBody>
      </p:sp>
    </p:spTree>
    <p:extLst>
      <p:ext uri="{BB962C8B-B14F-4D97-AF65-F5344CB8AC3E}">
        <p14:creationId xmlns:p14="http://schemas.microsoft.com/office/powerpoint/2010/main" val="2697711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“Again, welcome, and thank you for agreeing to serve as a pilot pack for the family den proposal.  We have three items to cover in this kick-off; the first is to give a quick background on the concept of piloting family dens. The second is to draw attention to key items outlined in the memorandum of understanding. Lastly, we have a question-and-answer period.”</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5</a:t>
            </a:fld>
            <a:endParaRPr lang="en-US"/>
          </a:p>
        </p:txBody>
      </p:sp>
    </p:spTree>
    <p:extLst>
      <p:ext uri="{BB962C8B-B14F-4D97-AF65-F5344CB8AC3E}">
        <p14:creationId xmlns:p14="http://schemas.microsoft.com/office/powerpoint/2010/main" val="1826783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2021 the National Cub Scouting Committee had identified that the number of girls joining Cub Scouting nationally was about ten percent of Cub Scout membership, however, when the number of girls was divided by the number of family packs it came to less than one.”</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6</a:t>
            </a:fld>
            <a:endParaRPr lang="en-US"/>
          </a:p>
        </p:txBody>
      </p:sp>
    </p:spTree>
    <p:extLst>
      <p:ext uri="{BB962C8B-B14F-4D97-AF65-F5344CB8AC3E}">
        <p14:creationId xmlns:p14="http://schemas.microsoft.com/office/powerpoint/2010/main" val="53732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detailed review of family packs identified that several had no girls registered and in family packs with more than one girl the girls were of different grade levels.  In the field, this was reported as a pain point as packs struggled to form gender specific dens.”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CLICK THE SLIDE FOR ANIMATION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proposal was drafted to allow Family Packs to form dens with boys and girls as an option.  This would provide greater flexibility, reduce the number of den leaders needed within the same pack, and most importantly provide girls and boys in the same pack a quality program.”</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7</a:t>
            </a:fld>
            <a:endParaRPr lang="en-US"/>
          </a:p>
        </p:txBody>
      </p:sp>
    </p:spTree>
    <p:extLst>
      <p:ext uri="{BB962C8B-B14F-4D97-AF65-F5344CB8AC3E}">
        <p14:creationId xmlns:p14="http://schemas.microsoft.com/office/powerpoint/2010/main" val="3796418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“A national survey of family packs was recently conducted asking you how things were going. The response rate gave us a 95% confidence level with a plus or minus 3%.  Overall things are looking good in Family Packs.”</a:t>
            </a:r>
          </a:p>
          <a:p>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8</a:t>
            </a:fld>
            <a:endParaRPr lang="en-US"/>
          </a:p>
        </p:txBody>
      </p:sp>
    </p:spTree>
    <p:extLst>
      <p:ext uri="{BB962C8B-B14F-4D97-AF65-F5344CB8AC3E}">
        <p14:creationId xmlns:p14="http://schemas.microsoft.com/office/powerpoint/2010/main" val="398928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asked questions about what was going well and what challenges you were having.  It was clear that recruitment of volunteer leadership is a challenge.”</a:t>
            </a:r>
          </a:p>
          <a:p>
            <a:endParaRPr lang="en-US"/>
          </a:p>
          <a:p>
            <a:r>
              <a:rPr lang="en-US" sz="1800">
                <a:effectLst/>
                <a:latin typeface="Calibri" panose="020F0502020204030204" pitchFamily="34" charset="0"/>
                <a:ea typeface="Calibri" panose="020F0502020204030204" pitchFamily="34" charset="0"/>
                <a:cs typeface="Times New Roman" panose="02020603050405020304" pitchFamily="18" charset="0"/>
              </a:rPr>
              <a:t>“The National Cub Scouting Committee felt that having separate gender dens was a barrier but they wanted to find out if it was really an issue for family packs.  The best way to do that was with open-ended questions to see what would bubble up, both positive and negative.” </a:t>
            </a:r>
            <a:endParaRPr lang="en-US"/>
          </a:p>
        </p:txBody>
      </p:sp>
      <p:sp>
        <p:nvSpPr>
          <p:cNvPr id="4" name="Slide Number Placeholder 3"/>
          <p:cNvSpPr>
            <a:spLocks noGrp="1"/>
          </p:cNvSpPr>
          <p:nvPr>
            <p:ph type="sldNum" sz="quarter" idx="5"/>
          </p:nvPr>
        </p:nvSpPr>
        <p:spPr/>
        <p:txBody>
          <a:bodyPr/>
          <a:lstStyle/>
          <a:p>
            <a:fld id="{B6123162-5739-4B29-9BEA-B67FB9A59D73}" type="slidenum">
              <a:rPr lang="en-US" smtClean="0"/>
              <a:t>9</a:t>
            </a:fld>
            <a:endParaRPr lang="en-US"/>
          </a:p>
        </p:txBody>
      </p:sp>
    </p:spTree>
    <p:extLst>
      <p:ext uri="{BB962C8B-B14F-4D97-AF65-F5344CB8AC3E}">
        <p14:creationId xmlns:p14="http://schemas.microsoft.com/office/powerpoint/2010/main" val="402546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DA3D-D2AC-C140-BF6D-04055DEEE4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DA69C0-3446-D54D-A1DD-48FF0AAA6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289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C1A1-71A0-DD49-9760-63A00E5873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816CB3-B610-1343-910C-FE7CA519DE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899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2C236-A5CC-0942-86BC-81B68A2E1F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0D9B54-7E16-4041-B18C-004901054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8156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A5115-BAEF-B54F-A24E-E4D00826C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656E6-EE05-814D-BF98-31D3E19F5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1AC6C9-B054-3449-89C7-992CBBFE0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05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046A1-CEBF-FE4D-8EC8-94E9493BA655}"/>
              </a:ext>
            </a:extLst>
          </p:cNvPr>
          <p:cNvSpPr>
            <a:spLocks noGrp="1"/>
          </p:cNvSpPr>
          <p:nvPr>
            <p:ph type="title"/>
          </p:nvPr>
        </p:nvSpPr>
        <p:spPr>
          <a:xfrm>
            <a:off x="839788" y="668337"/>
            <a:ext cx="10515600" cy="10223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7A7759-2F2D-3445-BDB1-AB58AA8E4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80BB42-A06D-BA42-A675-52753B506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C04E3-E618-FD48-BCA7-0F2B5DCE58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2CE5C-941F-0141-BEC6-BF9787C5D7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71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4C152-455D-3F4E-B7F3-B6657B87CF1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58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21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97AB-E128-0745-9038-63DF83CE6824}"/>
              </a:ext>
            </a:extLst>
          </p:cNvPr>
          <p:cNvSpPr>
            <a:spLocks noGrp="1"/>
          </p:cNvSpPr>
          <p:nvPr>
            <p:ph type="title"/>
          </p:nvPr>
        </p:nvSpPr>
        <p:spPr>
          <a:xfrm>
            <a:off x="839788" y="727586"/>
            <a:ext cx="3932237" cy="13298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0C21B-E579-5545-B400-50D00FD4F6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10B73-8EFF-DA4C-BA48-5BC7D02B7F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5024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350A7-404B-AF40-90AF-075D3496C8DA}"/>
              </a:ext>
            </a:extLst>
          </p:cNvPr>
          <p:cNvSpPr>
            <a:spLocks noGrp="1"/>
          </p:cNvSpPr>
          <p:nvPr>
            <p:ph type="title"/>
          </p:nvPr>
        </p:nvSpPr>
        <p:spPr>
          <a:xfrm>
            <a:off x="839788" y="786580"/>
            <a:ext cx="3932237" cy="1270819"/>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F646A5-E0E7-EE41-B64B-3862CF3131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6335AD-0144-9247-A588-E162F070F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6017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6C378-49E5-9E4B-9481-04C93F2A5AD1}"/>
              </a:ext>
            </a:extLst>
          </p:cNvPr>
          <p:cNvSpPr>
            <a:spLocks noGrp="1"/>
          </p:cNvSpPr>
          <p:nvPr>
            <p:ph type="title"/>
          </p:nvPr>
        </p:nvSpPr>
        <p:spPr>
          <a:xfrm>
            <a:off x="838200" y="74280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EB958A-A4ED-C94C-AFED-82D616C11930}"/>
              </a:ext>
            </a:extLst>
          </p:cNvPr>
          <p:cNvSpPr>
            <a:spLocks noGrp="1"/>
          </p:cNvSpPr>
          <p:nvPr>
            <p:ph type="body" idx="1"/>
          </p:nvPr>
        </p:nvSpPr>
        <p:spPr>
          <a:xfrm>
            <a:off x="838200" y="2206486"/>
            <a:ext cx="10515600" cy="42571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A38011-7C4E-4B47-ACC7-2957C31C507C}"/>
              </a:ext>
            </a:extLst>
          </p:cNvPr>
          <p:cNvSpPr/>
          <p:nvPr userDrawn="1"/>
        </p:nvSpPr>
        <p:spPr>
          <a:xfrm>
            <a:off x="0" y="0"/>
            <a:ext cx="12192000" cy="68103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0E1AC43-4DE8-8C40-BE46-3DF9DA0B7F1E}"/>
              </a:ext>
            </a:extLst>
          </p:cNvPr>
          <p:cNvPicPr>
            <a:picLocks noChangeAspect="1"/>
          </p:cNvPicPr>
          <p:nvPr userDrawn="1"/>
        </p:nvPicPr>
        <p:blipFill>
          <a:blip r:embed="rId11">
            <a:clrChange>
              <a:clrFrom>
                <a:srgbClr val="000000"/>
              </a:clrFrom>
              <a:clrTo>
                <a:srgbClr val="000000">
                  <a:alpha val="0"/>
                </a:srgbClr>
              </a:clrTo>
            </a:clrChange>
          </a:blip>
          <a:stretch>
            <a:fillRect/>
          </a:stretch>
        </p:blipFill>
        <p:spPr>
          <a:xfrm>
            <a:off x="451405" y="138808"/>
            <a:ext cx="2666950" cy="426125"/>
          </a:xfrm>
          <a:prstGeom prst="rect">
            <a:avLst/>
          </a:prstGeom>
        </p:spPr>
      </p:pic>
      <p:pic>
        <p:nvPicPr>
          <p:cNvPr id="11" name="Picture 10">
            <a:extLst>
              <a:ext uri="{FF2B5EF4-FFF2-40B4-BE49-F238E27FC236}">
                <a16:creationId xmlns:a16="http://schemas.microsoft.com/office/drawing/2014/main" id="{3837316C-76F2-5B41-AF8B-2650BA79107B}"/>
              </a:ext>
            </a:extLst>
          </p:cNvPr>
          <p:cNvPicPr/>
          <p:nvPr userDrawn="1"/>
        </p:nvPicPr>
        <p:blipFill rotWithShape="1">
          <a:blip r:embed="rId12"/>
          <a:srcRect l="84826" b="3642"/>
          <a:stretch/>
        </p:blipFill>
        <p:spPr>
          <a:xfrm>
            <a:off x="10227365" y="4165017"/>
            <a:ext cx="1964635" cy="2692983"/>
          </a:xfrm>
          <a:prstGeom prst="rect">
            <a:avLst/>
          </a:prstGeom>
        </p:spPr>
      </p:pic>
      <p:sp>
        <p:nvSpPr>
          <p:cNvPr id="10" name="Rectangle 9">
            <a:extLst>
              <a:ext uri="{FF2B5EF4-FFF2-40B4-BE49-F238E27FC236}">
                <a16:creationId xmlns:a16="http://schemas.microsoft.com/office/drawing/2014/main" id="{3C89F0B8-BF2B-4541-8EE5-54EB62568CD5}"/>
              </a:ext>
            </a:extLst>
          </p:cNvPr>
          <p:cNvSpPr/>
          <p:nvPr userDrawn="1"/>
        </p:nvSpPr>
        <p:spPr>
          <a:xfrm>
            <a:off x="0" y="6579704"/>
            <a:ext cx="12192000" cy="2782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FE34DE-C035-034C-A384-93AFFC18C2D2}"/>
              </a:ext>
            </a:extLst>
          </p:cNvPr>
          <p:cNvPicPr>
            <a:picLocks noChangeAspect="1"/>
          </p:cNvPicPr>
          <p:nvPr userDrawn="1"/>
        </p:nvPicPr>
        <p:blipFill>
          <a:blip r:embed="rId13"/>
          <a:stretch>
            <a:fillRect/>
          </a:stretch>
        </p:blipFill>
        <p:spPr>
          <a:xfrm>
            <a:off x="11347450" y="6386687"/>
            <a:ext cx="765392" cy="93143"/>
          </a:xfrm>
          <a:prstGeom prst="rect">
            <a:avLst/>
          </a:prstGeom>
        </p:spPr>
      </p:pic>
    </p:spTree>
    <p:extLst>
      <p:ext uri="{BB962C8B-B14F-4D97-AF65-F5344CB8AC3E}">
        <p14:creationId xmlns:p14="http://schemas.microsoft.com/office/powerpoint/2010/main" val="1360625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mailto:peaches.davis@scouting.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mailto:peaches.davis@scouting.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mailto:peaches.davis@scouting.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mailto:peaches.davis@scouting.org"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9.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3794-2A33-B948-9E83-1515DA71DE37}"/>
              </a:ext>
            </a:extLst>
          </p:cNvPr>
          <p:cNvSpPr>
            <a:spLocks noGrp="1"/>
          </p:cNvSpPr>
          <p:nvPr>
            <p:ph type="ctrTitle"/>
          </p:nvPr>
        </p:nvSpPr>
        <p:spPr>
          <a:xfrm>
            <a:off x="7960720" y="1600199"/>
            <a:ext cx="4135295" cy="2387600"/>
          </a:xfrm>
        </p:spPr>
        <p:txBody>
          <a:bodyPr>
            <a:normAutofit fontScale="90000"/>
          </a:bodyPr>
          <a:lstStyle/>
          <a:p>
            <a:r>
              <a:rPr lang="en-US" dirty="0"/>
              <a:t> Council </a:t>
            </a:r>
            <a:br>
              <a:rPr lang="en-US" dirty="0"/>
            </a:br>
            <a:r>
              <a:rPr lang="en-US" dirty="0"/>
              <a:t>Family Den Pilot Program</a:t>
            </a:r>
          </a:p>
        </p:txBody>
      </p:sp>
      <p:pic>
        <p:nvPicPr>
          <p:cNvPr id="5" name="Picture 4" descr="A group of children in yellow t-shirts sitting at a table&#10;&#10;Description automatically generated with medium confidence">
            <a:extLst>
              <a:ext uri="{FF2B5EF4-FFF2-40B4-BE49-F238E27FC236}">
                <a16:creationId xmlns:a16="http://schemas.microsoft.com/office/drawing/2014/main" id="{37A8C2EB-F11F-500D-14ED-5BEE0019FBE4}"/>
              </a:ext>
            </a:extLst>
          </p:cNvPr>
          <p:cNvPicPr>
            <a:picLocks noChangeAspect="1"/>
          </p:cNvPicPr>
          <p:nvPr/>
        </p:nvPicPr>
        <p:blipFill>
          <a:blip r:embed="rId3"/>
          <a:stretch>
            <a:fillRect/>
          </a:stretch>
        </p:blipFill>
        <p:spPr>
          <a:xfrm>
            <a:off x="95985" y="1041400"/>
            <a:ext cx="7864735" cy="5242667"/>
          </a:xfrm>
          <a:prstGeom prst="rect">
            <a:avLst/>
          </a:prstGeom>
        </p:spPr>
      </p:pic>
      <p:pic>
        <p:nvPicPr>
          <p:cNvPr id="4" name="Picture 3" descr="Logo, company name&#10;&#10;Description automatically generated">
            <a:extLst>
              <a:ext uri="{FF2B5EF4-FFF2-40B4-BE49-F238E27FC236}">
                <a16:creationId xmlns:a16="http://schemas.microsoft.com/office/drawing/2014/main" id="{D2041ED9-13D4-6DB9-6A8E-A5EE4844F02B}"/>
              </a:ext>
            </a:extLst>
          </p:cNvPr>
          <p:cNvPicPr>
            <a:picLocks noChangeAspect="1"/>
          </p:cNvPicPr>
          <p:nvPr/>
        </p:nvPicPr>
        <p:blipFill rotWithShape="1">
          <a:blip r:embed="rId4"/>
          <a:srcRect r="556" b="9934"/>
          <a:stretch/>
        </p:blipFill>
        <p:spPr>
          <a:xfrm>
            <a:off x="9043114" y="3891334"/>
            <a:ext cx="2127595" cy="1620041"/>
          </a:xfrm>
          <a:prstGeom prst="rect">
            <a:avLst/>
          </a:prstGeom>
        </p:spPr>
      </p:pic>
    </p:spTree>
    <p:extLst>
      <p:ext uri="{BB962C8B-B14F-4D97-AF65-F5344CB8AC3E}">
        <p14:creationId xmlns:p14="http://schemas.microsoft.com/office/powerpoint/2010/main" val="332292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3E59-9F77-F0F3-A98D-5E40F7D47807}"/>
              </a:ext>
            </a:extLst>
          </p:cNvPr>
          <p:cNvSpPr>
            <a:spLocks noGrp="1"/>
          </p:cNvSpPr>
          <p:nvPr>
            <p:ph type="title"/>
          </p:nvPr>
        </p:nvSpPr>
        <p:spPr/>
        <p:txBody>
          <a:bodyPr/>
          <a:lstStyle/>
          <a:p>
            <a:r>
              <a:rPr lang="en-US"/>
              <a:t>What positives has your pack experienced with Family Scouting</a:t>
            </a:r>
          </a:p>
        </p:txBody>
      </p:sp>
      <p:sp>
        <p:nvSpPr>
          <p:cNvPr id="3" name="Content Placeholder 2">
            <a:extLst>
              <a:ext uri="{FF2B5EF4-FFF2-40B4-BE49-F238E27FC236}">
                <a16:creationId xmlns:a16="http://schemas.microsoft.com/office/drawing/2014/main" id="{CD51F4A6-BC09-1478-88B8-A3083E12865E}"/>
              </a:ext>
            </a:extLst>
          </p:cNvPr>
          <p:cNvSpPr>
            <a:spLocks noGrp="1"/>
          </p:cNvSpPr>
          <p:nvPr>
            <p:ph idx="1"/>
          </p:nvPr>
        </p:nvSpPr>
        <p:spPr/>
        <p:txBody>
          <a:bodyPr>
            <a:normAutofit fontScale="92500"/>
          </a:bodyPr>
          <a:lstStyle/>
          <a:p>
            <a:pPr algn="l"/>
            <a:r>
              <a:rPr lang="en-US" b="0" i="0" u="none" strike="noStrike" baseline="0">
                <a:solidFill>
                  <a:srgbClr val="222222"/>
                </a:solidFill>
                <a:latin typeface="LiberationSans"/>
              </a:rPr>
              <a:t>Having the whole family participate - many indicated this increased engagement in the pack and den meetings and activities</a:t>
            </a:r>
          </a:p>
          <a:p>
            <a:pPr algn="l"/>
            <a:r>
              <a:rPr lang="en-US" b="0" i="0" u="none" strike="noStrike" baseline="0">
                <a:solidFill>
                  <a:srgbClr val="222222"/>
                </a:solidFill>
                <a:latin typeface="LiberationSans"/>
              </a:rPr>
              <a:t>Holding more pack and den activities - specifically they mentioned holding more frequent family campouts that were better attended, larger pinewood derby events, and attending more council level events for the family </a:t>
            </a:r>
          </a:p>
          <a:p>
            <a:pPr algn="l"/>
            <a:r>
              <a:rPr lang="en-US" b="0" i="0" u="none" strike="noStrike" baseline="0">
                <a:solidFill>
                  <a:srgbClr val="222222"/>
                </a:solidFill>
                <a:latin typeface="LiberationSans"/>
              </a:rPr>
              <a:t>Female siblings being able to participate with their brother </a:t>
            </a:r>
          </a:p>
          <a:p>
            <a:pPr algn="l"/>
            <a:r>
              <a:rPr lang="en-US" b="0" i="0" u="none" strike="noStrike" baseline="0">
                <a:solidFill>
                  <a:srgbClr val="222222"/>
                </a:solidFill>
                <a:latin typeface="LiberationSans"/>
              </a:rPr>
              <a:t>Having more Scouts in the pack </a:t>
            </a:r>
          </a:p>
          <a:p>
            <a:pPr algn="l"/>
            <a:r>
              <a:rPr lang="en-US" b="0" i="0" u="none" strike="noStrike" baseline="0">
                <a:solidFill>
                  <a:srgbClr val="222222"/>
                </a:solidFill>
                <a:latin typeface="LiberationSans"/>
              </a:rPr>
              <a:t>Boys and girls being able to work cooperatively and learn greater respect for the skills and abilities of both genders, reducing gender stereotypes</a:t>
            </a:r>
            <a:endParaRPr lang="en-US" sz="4000"/>
          </a:p>
        </p:txBody>
      </p:sp>
    </p:spTree>
    <p:extLst>
      <p:ext uri="{BB962C8B-B14F-4D97-AF65-F5344CB8AC3E}">
        <p14:creationId xmlns:p14="http://schemas.microsoft.com/office/powerpoint/2010/main" val="11218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3E59-9F77-F0F3-A98D-5E40F7D47807}"/>
              </a:ext>
            </a:extLst>
          </p:cNvPr>
          <p:cNvSpPr>
            <a:spLocks noGrp="1"/>
          </p:cNvSpPr>
          <p:nvPr>
            <p:ph type="title"/>
          </p:nvPr>
        </p:nvSpPr>
        <p:spPr/>
        <p:txBody>
          <a:bodyPr/>
          <a:lstStyle/>
          <a:p>
            <a:r>
              <a:rPr lang="en-US"/>
              <a:t>What challenges has your pack experienced with Family Scouting</a:t>
            </a:r>
          </a:p>
        </p:txBody>
      </p:sp>
      <p:sp>
        <p:nvSpPr>
          <p:cNvPr id="3" name="Content Placeholder 2">
            <a:extLst>
              <a:ext uri="{FF2B5EF4-FFF2-40B4-BE49-F238E27FC236}">
                <a16:creationId xmlns:a16="http://schemas.microsoft.com/office/drawing/2014/main" id="{CD51F4A6-BC09-1478-88B8-A3083E12865E}"/>
              </a:ext>
            </a:extLst>
          </p:cNvPr>
          <p:cNvSpPr>
            <a:spLocks noGrp="1"/>
          </p:cNvSpPr>
          <p:nvPr>
            <p:ph idx="1"/>
          </p:nvPr>
        </p:nvSpPr>
        <p:spPr/>
        <p:txBody>
          <a:bodyPr>
            <a:normAutofit fontScale="85000" lnSpcReduction="20000"/>
          </a:bodyPr>
          <a:lstStyle/>
          <a:p>
            <a:pPr>
              <a:lnSpc>
                <a:spcPct val="120000"/>
              </a:lnSpc>
            </a:pPr>
            <a:r>
              <a:rPr lang="en-US"/>
              <a:t>Recruiting enough leaders to have two-deep leadership for every den - discussion of female leadership requirements being hard to meet and also hard to understand why fathers could not lead their daughter’s den, but moms could lead their boys </a:t>
            </a:r>
          </a:p>
          <a:p>
            <a:pPr marL="0" indent="0">
              <a:buNone/>
            </a:pPr>
            <a:endParaRPr lang="en-US"/>
          </a:p>
          <a:p>
            <a:r>
              <a:rPr lang="en-US"/>
              <a:t>Too few girls in the pack/den to have synergy for recruitment or program delivery </a:t>
            </a:r>
          </a:p>
          <a:p>
            <a:pPr marL="0" indent="0">
              <a:buNone/>
            </a:pPr>
            <a:endParaRPr lang="en-US"/>
          </a:p>
          <a:p>
            <a:r>
              <a:rPr lang="en-US"/>
              <a:t>The requirement to have boys and girls in separate dens not working for their unit so they did not follow that requirement </a:t>
            </a:r>
          </a:p>
          <a:p>
            <a:pPr marL="0" indent="0">
              <a:buNone/>
            </a:pPr>
            <a:endParaRPr lang="en-US"/>
          </a:p>
          <a:p>
            <a:r>
              <a:rPr lang="en-US"/>
              <a:t>Retaining female leaders to cover the female leadership requirements</a:t>
            </a:r>
          </a:p>
        </p:txBody>
      </p:sp>
    </p:spTree>
    <p:extLst>
      <p:ext uri="{BB962C8B-B14F-4D97-AF65-F5344CB8AC3E}">
        <p14:creationId xmlns:p14="http://schemas.microsoft.com/office/powerpoint/2010/main" val="109367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AD07CD8C-3DB4-76DC-A89D-6ADAF8AACAAE}"/>
              </a:ext>
            </a:extLst>
          </p:cNvPr>
          <p:cNvPicPr>
            <a:picLocks noChangeAspect="1"/>
          </p:cNvPicPr>
          <p:nvPr/>
        </p:nvPicPr>
        <p:blipFill>
          <a:blip r:embed="rId3"/>
          <a:stretch>
            <a:fillRect/>
          </a:stretch>
        </p:blipFill>
        <p:spPr>
          <a:xfrm>
            <a:off x="604737" y="1120302"/>
            <a:ext cx="4891391" cy="4891391"/>
          </a:xfrm>
          <a:prstGeom prst="rect">
            <a:avLst/>
          </a:prstGeom>
        </p:spPr>
      </p:pic>
      <p:sp>
        <p:nvSpPr>
          <p:cNvPr id="6" name="Arrow: Right 5">
            <a:extLst>
              <a:ext uri="{FF2B5EF4-FFF2-40B4-BE49-F238E27FC236}">
                <a16:creationId xmlns:a16="http://schemas.microsoft.com/office/drawing/2014/main" id="{1FE2FBF0-DB78-6B58-B945-1E7C1701DCC3}"/>
              </a:ext>
            </a:extLst>
          </p:cNvPr>
          <p:cNvSpPr/>
          <p:nvPr/>
        </p:nvSpPr>
        <p:spPr>
          <a:xfrm>
            <a:off x="5585932" y="2666181"/>
            <a:ext cx="1507787" cy="486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01528A1-A656-9DD4-0FA6-ACFDAA4BF03E}"/>
              </a:ext>
            </a:extLst>
          </p:cNvPr>
          <p:cNvSpPr/>
          <p:nvPr/>
        </p:nvSpPr>
        <p:spPr>
          <a:xfrm rot="10800000">
            <a:off x="5496128" y="4396702"/>
            <a:ext cx="1687398" cy="4863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CA9AFC-6B65-8132-0EB2-9E8D8C351BC1}"/>
              </a:ext>
            </a:extLst>
          </p:cNvPr>
          <p:cNvSpPr txBox="1"/>
          <p:nvPr/>
        </p:nvSpPr>
        <p:spPr>
          <a:xfrm>
            <a:off x="7569723" y="2432115"/>
            <a:ext cx="4330045" cy="2554545"/>
          </a:xfrm>
          <a:prstGeom prst="rect">
            <a:avLst/>
          </a:prstGeom>
          <a:noFill/>
        </p:spPr>
        <p:txBody>
          <a:bodyPr wrap="square" rtlCol="0">
            <a:spAutoFit/>
          </a:bodyPr>
          <a:lstStyle/>
          <a:p>
            <a:pPr algn="ctr"/>
            <a:r>
              <a:rPr lang="en-US" sz="8000"/>
              <a:t>YOUR PACK</a:t>
            </a:r>
          </a:p>
        </p:txBody>
      </p:sp>
    </p:spTree>
    <p:extLst>
      <p:ext uri="{BB962C8B-B14F-4D97-AF65-F5344CB8AC3E}">
        <p14:creationId xmlns:p14="http://schemas.microsoft.com/office/powerpoint/2010/main" val="250363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Voice of the Scout - Alamo Area Council">
            <a:extLst>
              <a:ext uri="{FF2B5EF4-FFF2-40B4-BE49-F238E27FC236}">
                <a16:creationId xmlns:a16="http://schemas.microsoft.com/office/drawing/2014/main" id="{8F9C2DD5-F090-B6C1-F3DD-1C5CC1554AB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51594" y="643466"/>
            <a:ext cx="9688812"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30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A3975E7-86C1-754A-DF1D-AA230F3CA9A3}"/>
              </a:ext>
            </a:extLst>
          </p:cNvPr>
          <p:cNvSpPr txBox="1">
            <a:spLocks/>
          </p:cNvSpPr>
          <p:nvPr/>
        </p:nvSpPr>
        <p:spPr>
          <a:xfrm>
            <a:off x="534185" y="1225485"/>
            <a:ext cx="11249319" cy="4619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a:t>PARTICIPATING FAMILY DEN PILOT PACKS AGREE TO:</a:t>
            </a:r>
          </a:p>
          <a:p>
            <a:pPr marL="0" indent="0" algn="ctr">
              <a:buFont typeface="Arial" panose="020B0604020202020204" pitchFamily="34" charset="0"/>
              <a:buNone/>
            </a:pPr>
            <a:endParaRPr lang="en-US" sz="4000"/>
          </a:p>
          <a:p>
            <a:r>
              <a:rPr lang="en-US" sz="4000"/>
              <a:t>Get their chartered partner to agree</a:t>
            </a:r>
          </a:p>
          <a:p>
            <a:r>
              <a:rPr lang="en-US" sz="4000"/>
              <a:t>Use </a:t>
            </a:r>
            <a:r>
              <a:rPr lang="en-US" sz="4000" err="1"/>
              <a:t>Scoutbook</a:t>
            </a:r>
            <a:r>
              <a:rPr lang="en-US" sz="4000"/>
              <a:t> to set up their dens</a:t>
            </a:r>
          </a:p>
          <a:p>
            <a:r>
              <a:rPr lang="en-US" sz="4000"/>
              <a:t>Comply with the memorandum of understanding</a:t>
            </a:r>
          </a:p>
        </p:txBody>
      </p:sp>
    </p:spTree>
    <p:extLst>
      <p:ext uri="{BB962C8B-B14F-4D97-AF65-F5344CB8AC3E}">
        <p14:creationId xmlns:p14="http://schemas.microsoft.com/office/powerpoint/2010/main" val="1642661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y Scouts of America | Bar Date and Claims Update - Mount Baker Council,  BSA">
            <a:extLst>
              <a:ext uri="{FF2B5EF4-FFF2-40B4-BE49-F238E27FC236}">
                <a16:creationId xmlns:a16="http://schemas.microsoft.com/office/drawing/2014/main" id="{5E9AE89F-3B50-ED13-A224-E63255D5EB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99"/>
          <a:stretch/>
        </p:blipFill>
        <p:spPr bwMode="auto">
          <a:xfrm>
            <a:off x="2842129" y="812259"/>
            <a:ext cx="6507742" cy="570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58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erson, field&#10;&#10;Description automatically generated">
            <a:extLst>
              <a:ext uri="{FF2B5EF4-FFF2-40B4-BE49-F238E27FC236}">
                <a16:creationId xmlns:a16="http://schemas.microsoft.com/office/drawing/2014/main" id="{EECE0FED-3B56-0732-4C3E-6B9911E34B44}"/>
              </a:ext>
            </a:extLst>
          </p:cNvPr>
          <p:cNvPicPr>
            <a:picLocks noChangeAspect="1"/>
          </p:cNvPicPr>
          <p:nvPr/>
        </p:nvPicPr>
        <p:blipFill>
          <a:blip r:embed="rId3"/>
          <a:stretch>
            <a:fillRect/>
          </a:stretch>
        </p:blipFill>
        <p:spPr>
          <a:xfrm>
            <a:off x="400131" y="826008"/>
            <a:ext cx="3901440" cy="2602992"/>
          </a:xfrm>
          <a:prstGeom prst="rect">
            <a:avLst/>
          </a:prstGeom>
        </p:spPr>
      </p:pic>
      <p:pic>
        <p:nvPicPr>
          <p:cNvPr id="7" name="Picture 6" descr="A picture containing person, outdoor, child, music&#10;&#10;Description automatically generated">
            <a:extLst>
              <a:ext uri="{FF2B5EF4-FFF2-40B4-BE49-F238E27FC236}">
                <a16:creationId xmlns:a16="http://schemas.microsoft.com/office/drawing/2014/main" id="{DF5F2D0B-4277-E6D3-10A6-35FDE716686A}"/>
              </a:ext>
            </a:extLst>
          </p:cNvPr>
          <p:cNvPicPr>
            <a:picLocks noChangeAspect="1"/>
          </p:cNvPicPr>
          <p:nvPr/>
        </p:nvPicPr>
        <p:blipFill rotWithShape="1">
          <a:blip r:embed="rId4"/>
          <a:srcRect b="21613"/>
          <a:stretch/>
        </p:blipFill>
        <p:spPr>
          <a:xfrm>
            <a:off x="400129" y="3547716"/>
            <a:ext cx="3901439" cy="2721708"/>
          </a:xfrm>
          <a:prstGeom prst="rect">
            <a:avLst/>
          </a:prstGeom>
        </p:spPr>
      </p:pic>
      <p:sp>
        <p:nvSpPr>
          <p:cNvPr id="8" name="TextBox 7">
            <a:extLst>
              <a:ext uri="{FF2B5EF4-FFF2-40B4-BE49-F238E27FC236}">
                <a16:creationId xmlns:a16="http://schemas.microsoft.com/office/drawing/2014/main" id="{7BFFB97C-9762-B71F-6E3F-F1116A1834A3}"/>
              </a:ext>
            </a:extLst>
          </p:cNvPr>
          <p:cNvSpPr txBox="1"/>
          <p:nvPr/>
        </p:nvSpPr>
        <p:spPr>
          <a:xfrm>
            <a:off x="4786008" y="1905506"/>
            <a:ext cx="7217923" cy="3046988"/>
          </a:xfrm>
          <a:prstGeom prst="rect">
            <a:avLst/>
          </a:prstGeom>
          <a:noFill/>
        </p:spPr>
        <p:txBody>
          <a:bodyPr wrap="square" rtlCol="0">
            <a:spAutoFit/>
          </a:bodyPr>
          <a:lstStyle/>
          <a:p>
            <a:r>
              <a:rPr lang="en-US" sz="3200"/>
              <a:t>THE BUDDY SYSTEM</a:t>
            </a:r>
          </a:p>
          <a:p>
            <a:endParaRPr lang="en-US" sz="3200"/>
          </a:p>
          <a:p>
            <a:pPr marL="285750" indent="-285750">
              <a:buFont typeface="Arial" panose="020B0604020202020204" pitchFamily="34" charset="0"/>
              <a:buChar char="•"/>
            </a:pPr>
            <a:r>
              <a:rPr lang="en-US" sz="3200"/>
              <a:t>Is used all the time including meetings</a:t>
            </a:r>
          </a:p>
          <a:p>
            <a:endParaRPr lang="en-US" sz="3200"/>
          </a:p>
          <a:p>
            <a:pPr marL="285750" indent="-285750">
              <a:buFont typeface="Arial" panose="020B0604020202020204" pitchFamily="34" charset="0"/>
              <a:buChar char="•"/>
            </a:pPr>
            <a:r>
              <a:rPr lang="en-US" sz="3200"/>
              <a:t>Buddies must be single-gender</a:t>
            </a:r>
          </a:p>
          <a:p>
            <a:pPr marL="285750" indent="-285750">
              <a:buFont typeface="Arial" panose="020B0604020202020204" pitchFamily="34" charset="0"/>
              <a:buChar char="•"/>
            </a:pPr>
            <a:endParaRPr lang="en-US" sz="3200"/>
          </a:p>
        </p:txBody>
      </p:sp>
    </p:spTree>
    <p:extLst>
      <p:ext uri="{BB962C8B-B14F-4D97-AF65-F5344CB8AC3E}">
        <p14:creationId xmlns:p14="http://schemas.microsoft.com/office/powerpoint/2010/main" val="2622529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D2B8DD-5CB4-EF79-30E2-6D3E9E4BB540}"/>
              </a:ext>
            </a:extLst>
          </p:cNvPr>
          <p:cNvSpPr>
            <a:spLocks noGrp="1"/>
          </p:cNvSpPr>
          <p:nvPr>
            <p:ph idx="1"/>
          </p:nvPr>
        </p:nvSpPr>
        <p:spPr>
          <a:xfrm>
            <a:off x="5680953" y="1286470"/>
            <a:ext cx="6511047" cy="5165275"/>
          </a:xfrm>
        </p:spPr>
        <p:txBody>
          <a:bodyPr/>
          <a:lstStyle/>
          <a:p>
            <a:pPr marL="0" indent="0">
              <a:buNone/>
            </a:pPr>
            <a:r>
              <a:rPr lang="en-US" i="0">
                <a:solidFill>
                  <a:srgbClr val="212121"/>
                </a:solidFill>
                <a:effectLst/>
              </a:rPr>
              <a:t>Two registered adult leaders 21 years of age or over are required at all Scouting activities, including meetings. There must be a registered female adult leader 21 years of age or over in every unit serving females. A registered female adult leader 21 years of age or over must be present for any activity involving female youth. Notwithstanding the minimum leader requirements, age- and program-appropriate supervision must always be provided. </a:t>
            </a:r>
            <a:endParaRPr lang="en-US"/>
          </a:p>
        </p:txBody>
      </p:sp>
      <p:pic>
        <p:nvPicPr>
          <p:cNvPr id="5" name="Picture 4" descr="Two people shaking hands&#10;&#10;Description automatically generated with low confidence">
            <a:extLst>
              <a:ext uri="{FF2B5EF4-FFF2-40B4-BE49-F238E27FC236}">
                <a16:creationId xmlns:a16="http://schemas.microsoft.com/office/drawing/2014/main" id="{C9FAA862-DB6E-43A0-EEB1-1698A04A6ECB}"/>
              </a:ext>
            </a:extLst>
          </p:cNvPr>
          <p:cNvPicPr>
            <a:picLocks noChangeAspect="1"/>
          </p:cNvPicPr>
          <p:nvPr/>
        </p:nvPicPr>
        <p:blipFill>
          <a:blip r:embed="rId3"/>
          <a:stretch>
            <a:fillRect/>
          </a:stretch>
        </p:blipFill>
        <p:spPr>
          <a:xfrm>
            <a:off x="397923" y="1358958"/>
            <a:ext cx="5157561" cy="4140083"/>
          </a:xfrm>
          <a:prstGeom prst="rect">
            <a:avLst/>
          </a:prstGeom>
        </p:spPr>
      </p:pic>
    </p:spTree>
    <p:extLst>
      <p:ext uri="{BB962C8B-B14F-4D97-AF65-F5344CB8AC3E}">
        <p14:creationId xmlns:p14="http://schemas.microsoft.com/office/powerpoint/2010/main" val="2422392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B622DE-7EAF-7D54-C6BE-5B482594C332}"/>
              </a:ext>
            </a:extLst>
          </p:cNvPr>
          <p:cNvSpPr txBox="1"/>
          <p:nvPr/>
        </p:nvSpPr>
        <p:spPr>
          <a:xfrm>
            <a:off x="6159910" y="1719733"/>
            <a:ext cx="6032090" cy="39703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can camp as a pack and Cub Scout Webelos and Arrow of Light Scouts can camp out as a den.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Pack campouts and Webelos and Arrow of Light den campouts must have a BALOO-trained leader.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 campouts can happen at an approved site. Approval happens through your local council. </a:t>
            </a:r>
            <a:endPar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6C5DE53-610B-8C46-C56D-5451752DD289}"/>
              </a:ext>
            </a:extLst>
          </p:cNvPr>
          <p:cNvSpPr txBox="1"/>
          <p:nvPr/>
        </p:nvSpPr>
        <p:spPr>
          <a:xfrm>
            <a:off x="718983" y="796413"/>
            <a:ext cx="11020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CUB SCOUT CAMPING REMINDERS</a:t>
            </a:r>
          </a:p>
        </p:txBody>
      </p:sp>
      <p:pic>
        <p:nvPicPr>
          <p:cNvPr id="8" name="Picture 7" descr="A group of tents in a field&#10;&#10;Description automatically generated with low confidence">
            <a:extLst>
              <a:ext uri="{FF2B5EF4-FFF2-40B4-BE49-F238E27FC236}">
                <a16:creationId xmlns:a16="http://schemas.microsoft.com/office/drawing/2014/main" id="{4F83222C-734D-E3A8-77A1-D516C231C24D}"/>
              </a:ext>
            </a:extLst>
          </p:cNvPr>
          <p:cNvPicPr>
            <a:picLocks noChangeAspect="1"/>
          </p:cNvPicPr>
          <p:nvPr/>
        </p:nvPicPr>
        <p:blipFill>
          <a:blip r:embed="rId3"/>
          <a:stretch>
            <a:fillRect/>
          </a:stretch>
        </p:blipFill>
        <p:spPr>
          <a:xfrm>
            <a:off x="295242" y="1734518"/>
            <a:ext cx="5736850" cy="3840371"/>
          </a:xfrm>
          <a:prstGeom prst="rect">
            <a:avLst/>
          </a:prstGeom>
        </p:spPr>
      </p:pic>
    </p:spTree>
    <p:extLst>
      <p:ext uri="{BB962C8B-B14F-4D97-AF65-F5344CB8AC3E}">
        <p14:creationId xmlns:p14="http://schemas.microsoft.com/office/powerpoint/2010/main" val="1457056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B11FBF-9844-D99D-573D-ED539B1DCF3D}"/>
              </a:ext>
            </a:extLst>
          </p:cNvPr>
          <p:cNvSpPr>
            <a:spLocks noGrp="1"/>
          </p:cNvSpPr>
          <p:nvPr>
            <p:ph idx="1"/>
          </p:nvPr>
        </p:nvSpPr>
        <p:spPr>
          <a:xfrm>
            <a:off x="5751871" y="1504299"/>
            <a:ext cx="6297560" cy="4984955"/>
          </a:xfrm>
        </p:spPr>
        <p:txBody>
          <a:bodyPr>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 Cub Scouting, parents and guardians may share a tent with their family. </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buNone/>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Cub Scouts may share a tent with their immediate family which may include their siblings as well as their parent or guardian. </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If Cub Scouts of any rank are sharing a tent with other Cub Scouts instead of their family, male and female youth must camp separately and there can be no more than a two-year age difference.</a:t>
            </a:r>
            <a:endParaRPr kumimoji="0" lang="en-US"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4" name="TextBox 3">
            <a:extLst>
              <a:ext uri="{FF2B5EF4-FFF2-40B4-BE49-F238E27FC236}">
                <a16:creationId xmlns:a16="http://schemas.microsoft.com/office/drawing/2014/main" id="{35A59C14-7BA2-3C5B-E611-DFE215136C77}"/>
              </a:ext>
            </a:extLst>
          </p:cNvPr>
          <p:cNvSpPr txBox="1"/>
          <p:nvPr/>
        </p:nvSpPr>
        <p:spPr>
          <a:xfrm>
            <a:off x="718983" y="796413"/>
            <a:ext cx="11020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CUB SCOUT CAMPING REMINDERS</a:t>
            </a:r>
          </a:p>
        </p:txBody>
      </p:sp>
      <p:pic>
        <p:nvPicPr>
          <p:cNvPr id="6" name="Picture 5" descr="A picture containing grass, outdoor, person, outdoor object&#10;&#10;Description automatically generated">
            <a:extLst>
              <a:ext uri="{FF2B5EF4-FFF2-40B4-BE49-F238E27FC236}">
                <a16:creationId xmlns:a16="http://schemas.microsoft.com/office/drawing/2014/main" id="{81F2C00B-1CA0-4E2C-44AB-598D79DA8852}"/>
              </a:ext>
            </a:extLst>
          </p:cNvPr>
          <p:cNvPicPr>
            <a:picLocks noChangeAspect="1"/>
          </p:cNvPicPr>
          <p:nvPr/>
        </p:nvPicPr>
        <p:blipFill>
          <a:blip r:embed="rId3"/>
          <a:stretch>
            <a:fillRect/>
          </a:stretch>
        </p:blipFill>
        <p:spPr>
          <a:xfrm>
            <a:off x="142569" y="1843547"/>
            <a:ext cx="5405500" cy="3607583"/>
          </a:xfrm>
          <a:prstGeom prst="rect">
            <a:avLst/>
          </a:prstGeom>
        </p:spPr>
      </p:pic>
    </p:spTree>
    <p:extLst>
      <p:ext uri="{BB962C8B-B14F-4D97-AF65-F5344CB8AC3E}">
        <p14:creationId xmlns:p14="http://schemas.microsoft.com/office/powerpoint/2010/main" val="368412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A321F-6A09-42CC-3685-871A8D24E07F}"/>
              </a:ext>
            </a:extLst>
          </p:cNvPr>
          <p:cNvSpPr>
            <a:spLocks noGrp="1"/>
          </p:cNvSpPr>
          <p:nvPr>
            <p:ph type="title"/>
          </p:nvPr>
        </p:nvSpPr>
        <p:spPr/>
        <p:txBody>
          <a:bodyPr/>
          <a:lstStyle/>
          <a:p>
            <a:r>
              <a:rPr lang="en-US" b="1"/>
              <a:t>Annual Health and Medical Records</a:t>
            </a:r>
          </a:p>
        </p:txBody>
      </p:sp>
      <p:sp>
        <p:nvSpPr>
          <p:cNvPr id="3" name="Content Placeholder 2">
            <a:extLst>
              <a:ext uri="{FF2B5EF4-FFF2-40B4-BE49-F238E27FC236}">
                <a16:creationId xmlns:a16="http://schemas.microsoft.com/office/drawing/2014/main" id="{14EB487A-1321-1089-EF61-39FC5D1400E4}"/>
              </a:ext>
            </a:extLst>
          </p:cNvPr>
          <p:cNvSpPr>
            <a:spLocks noGrp="1"/>
          </p:cNvSpPr>
          <p:nvPr>
            <p:ph idx="1"/>
          </p:nvPr>
        </p:nvSpPr>
        <p:spPr>
          <a:xfrm>
            <a:off x="283723" y="1942535"/>
            <a:ext cx="7559378" cy="4771872"/>
          </a:xfrm>
        </p:spPr>
        <p:txBody>
          <a:bodyPr vert="horz" lIns="91440" tIns="45720" rIns="91440" bIns="45720" rtlCol="0" anchor="t">
            <a:normAutofit/>
          </a:bodyPr>
          <a:lstStyle/>
          <a:p>
            <a:r>
              <a:rPr lang="en-US" sz="4400"/>
              <a:t>Do not fall under HIPAA</a:t>
            </a:r>
          </a:p>
          <a:p>
            <a:r>
              <a:rPr lang="en-US" sz="4400" b="0"/>
              <a:t>Do not require a </a:t>
            </a:r>
            <a:r>
              <a:rPr lang="en-US" sz="4400"/>
              <a:t>Doctor's</a:t>
            </a:r>
            <a:r>
              <a:rPr lang="en-US" sz="4400" b="0"/>
              <a:t> visit</a:t>
            </a:r>
            <a:endParaRPr lang="en-US" sz="4400" b="0">
              <a:cs typeface="Calibri"/>
            </a:endParaRPr>
          </a:p>
          <a:p>
            <a:r>
              <a:rPr lang="en-US" sz="4400"/>
              <a:t>Is completed by everyone who is participating in a Scouting activity</a:t>
            </a:r>
            <a:endParaRPr lang="en-US" sz="2800" i="1">
              <a:solidFill>
                <a:srgbClr val="C00000"/>
              </a:solidFill>
            </a:endParaRPr>
          </a:p>
        </p:txBody>
      </p:sp>
      <p:sp>
        <p:nvSpPr>
          <p:cNvPr id="7" name="TextBox 6">
            <a:extLst>
              <a:ext uri="{FF2B5EF4-FFF2-40B4-BE49-F238E27FC236}">
                <a16:creationId xmlns:a16="http://schemas.microsoft.com/office/drawing/2014/main" id="{4A0498ED-D7D5-0A4D-DD05-07E7C9FA0BFA}"/>
              </a:ext>
            </a:extLst>
          </p:cNvPr>
          <p:cNvSpPr txBox="1"/>
          <p:nvPr/>
        </p:nvSpPr>
        <p:spPr>
          <a:xfrm>
            <a:off x="466235" y="5591338"/>
            <a:ext cx="10384016" cy="7017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Learn more by </a:t>
            </a:r>
            <a:r>
              <a:rPr lang="en-US" sz="4400">
                <a:solidFill>
                  <a:prstClr val="black"/>
                </a:solidFill>
                <a:latin typeface="Calibri" panose="020F0502020204030204"/>
              </a:rPr>
              <a:t>following</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 the QR Code</a:t>
            </a:r>
          </a:p>
        </p:txBody>
      </p:sp>
      <p:pic>
        <p:nvPicPr>
          <p:cNvPr id="8" name="Picture 7" descr="Qr code&#10;&#10;Description automatically generated">
            <a:extLst>
              <a:ext uri="{FF2B5EF4-FFF2-40B4-BE49-F238E27FC236}">
                <a16:creationId xmlns:a16="http://schemas.microsoft.com/office/drawing/2014/main" id="{D8259737-A383-305B-6624-65E1335BA9BB}"/>
              </a:ext>
            </a:extLst>
          </p:cNvPr>
          <p:cNvPicPr>
            <a:picLocks noChangeAspect="1"/>
          </p:cNvPicPr>
          <p:nvPr/>
        </p:nvPicPr>
        <p:blipFill>
          <a:blip r:embed="rId3"/>
          <a:stretch>
            <a:fillRect/>
          </a:stretch>
        </p:blipFill>
        <p:spPr>
          <a:xfrm>
            <a:off x="7651681" y="1584316"/>
            <a:ext cx="3893540" cy="3893540"/>
          </a:xfrm>
          <a:prstGeom prst="rect">
            <a:avLst/>
          </a:prstGeom>
        </p:spPr>
      </p:pic>
    </p:spTree>
    <p:extLst>
      <p:ext uri="{BB962C8B-B14F-4D97-AF65-F5344CB8AC3E}">
        <p14:creationId xmlns:p14="http://schemas.microsoft.com/office/powerpoint/2010/main" val="77724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051B-F385-A633-9E89-7D67EDE6B623}"/>
              </a:ext>
            </a:extLst>
          </p:cNvPr>
          <p:cNvSpPr>
            <a:spLocks noGrp="1"/>
          </p:cNvSpPr>
          <p:nvPr>
            <p:ph type="title"/>
          </p:nvPr>
        </p:nvSpPr>
        <p:spPr>
          <a:xfrm>
            <a:off x="838200" y="742807"/>
            <a:ext cx="3955026" cy="1325563"/>
          </a:xfrm>
        </p:spPr>
        <p:txBody>
          <a:bodyPr/>
          <a:lstStyle/>
          <a:p>
            <a:pPr algn="ctr"/>
            <a:r>
              <a:rPr lang="en-US"/>
              <a:t>GUIDE TO SAFE SCOUTING</a:t>
            </a:r>
          </a:p>
        </p:txBody>
      </p:sp>
      <p:pic>
        <p:nvPicPr>
          <p:cNvPr id="5" name="Picture 4" descr="Qr code&#10;&#10;Description automatically generated">
            <a:extLst>
              <a:ext uri="{FF2B5EF4-FFF2-40B4-BE49-F238E27FC236}">
                <a16:creationId xmlns:a16="http://schemas.microsoft.com/office/drawing/2014/main" id="{E020EC60-48C8-E71A-6DB5-E4498D1A14C9}"/>
              </a:ext>
            </a:extLst>
          </p:cNvPr>
          <p:cNvPicPr>
            <a:picLocks noChangeAspect="1"/>
          </p:cNvPicPr>
          <p:nvPr/>
        </p:nvPicPr>
        <p:blipFill>
          <a:blip r:embed="rId3"/>
          <a:stretch>
            <a:fillRect/>
          </a:stretch>
        </p:blipFill>
        <p:spPr>
          <a:xfrm>
            <a:off x="516500" y="1902541"/>
            <a:ext cx="4556213" cy="4556213"/>
          </a:xfrm>
          <a:prstGeom prst="rect">
            <a:avLst/>
          </a:prstGeom>
        </p:spPr>
      </p:pic>
      <p:sp>
        <p:nvSpPr>
          <p:cNvPr id="7" name="Title 1">
            <a:extLst>
              <a:ext uri="{FF2B5EF4-FFF2-40B4-BE49-F238E27FC236}">
                <a16:creationId xmlns:a16="http://schemas.microsoft.com/office/drawing/2014/main" id="{91226BCF-CEE5-83B1-E0B7-41925990D18E}"/>
              </a:ext>
            </a:extLst>
          </p:cNvPr>
          <p:cNvSpPr txBox="1">
            <a:spLocks/>
          </p:cNvSpPr>
          <p:nvPr/>
        </p:nvSpPr>
        <p:spPr>
          <a:xfrm>
            <a:off x="6771968" y="742807"/>
            <a:ext cx="39550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S.A.F.E. CHECKLIST</a:t>
            </a:r>
          </a:p>
        </p:txBody>
      </p:sp>
      <p:pic>
        <p:nvPicPr>
          <p:cNvPr id="11" name="Picture 10" descr="Qr code&#10;&#10;Description automatically generated">
            <a:extLst>
              <a:ext uri="{FF2B5EF4-FFF2-40B4-BE49-F238E27FC236}">
                <a16:creationId xmlns:a16="http://schemas.microsoft.com/office/drawing/2014/main" id="{3CE187DB-2EC9-8B73-B369-3FEE65C7AFBB}"/>
              </a:ext>
            </a:extLst>
          </p:cNvPr>
          <p:cNvPicPr>
            <a:picLocks noChangeAspect="1"/>
          </p:cNvPicPr>
          <p:nvPr/>
        </p:nvPicPr>
        <p:blipFill>
          <a:blip r:embed="rId4"/>
          <a:stretch>
            <a:fillRect/>
          </a:stretch>
        </p:blipFill>
        <p:spPr>
          <a:xfrm>
            <a:off x="6440743" y="1902541"/>
            <a:ext cx="4556213" cy="4556213"/>
          </a:xfrm>
          <a:prstGeom prst="rect">
            <a:avLst/>
          </a:prstGeom>
        </p:spPr>
      </p:pic>
    </p:spTree>
    <p:extLst>
      <p:ext uri="{BB962C8B-B14F-4D97-AF65-F5344CB8AC3E}">
        <p14:creationId xmlns:p14="http://schemas.microsoft.com/office/powerpoint/2010/main" val="140837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C459FC-E1D1-8AE5-53F3-01B9CA1D07E3}"/>
              </a:ext>
            </a:extLst>
          </p:cNvPr>
          <p:cNvPicPr>
            <a:picLocks noChangeAspect="1"/>
          </p:cNvPicPr>
          <p:nvPr/>
        </p:nvPicPr>
        <p:blipFill rotWithShape="1">
          <a:blip r:embed="rId3"/>
          <a:srcRect t="11632" r="1064" b="7234"/>
          <a:stretch/>
        </p:blipFill>
        <p:spPr>
          <a:xfrm>
            <a:off x="0" y="680936"/>
            <a:ext cx="12062298" cy="5564221"/>
          </a:xfrm>
          <a:prstGeom prst="rect">
            <a:avLst/>
          </a:prstGeom>
        </p:spPr>
      </p:pic>
    </p:spTree>
    <p:extLst>
      <p:ext uri="{BB962C8B-B14F-4D97-AF65-F5344CB8AC3E}">
        <p14:creationId xmlns:p14="http://schemas.microsoft.com/office/powerpoint/2010/main" val="267883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09FAC-C66E-7380-E952-0A94C9FD87CB}"/>
              </a:ext>
            </a:extLst>
          </p:cNvPr>
          <p:cNvPicPr>
            <a:picLocks noChangeAspect="1"/>
          </p:cNvPicPr>
          <p:nvPr/>
        </p:nvPicPr>
        <p:blipFill rotWithShape="1">
          <a:blip r:embed="rId3"/>
          <a:srcRect l="811" t="17527" r="1785" b="20186"/>
          <a:stretch/>
        </p:blipFill>
        <p:spPr>
          <a:xfrm>
            <a:off x="340468" y="1128409"/>
            <a:ext cx="11682919" cy="4202350"/>
          </a:xfrm>
          <a:prstGeom prst="rect">
            <a:avLst/>
          </a:prstGeom>
        </p:spPr>
      </p:pic>
      <p:sp>
        <p:nvSpPr>
          <p:cNvPr id="4" name="Oval 3">
            <a:extLst>
              <a:ext uri="{FF2B5EF4-FFF2-40B4-BE49-F238E27FC236}">
                <a16:creationId xmlns:a16="http://schemas.microsoft.com/office/drawing/2014/main" id="{AB86C35A-A4C7-5F62-4809-22C2928F67DA}"/>
              </a:ext>
            </a:extLst>
          </p:cNvPr>
          <p:cNvSpPr/>
          <p:nvPr/>
        </p:nvSpPr>
        <p:spPr>
          <a:xfrm>
            <a:off x="6181927" y="2412460"/>
            <a:ext cx="1882303" cy="7003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3286C-F7B8-CB14-D434-6F50725FBA77}"/>
              </a:ext>
            </a:extLst>
          </p:cNvPr>
          <p:cNvSpPr txBox="1"/>
          <p:nvPr/>
        </p:nvSpPr>
        <p:spPr>
          <a:xfrm>
            <a:off x="340468" y="5584054"/>
            <a:ext cx="9780076" cy="646331"/>
          </a:xfrm>
          <a:prstGeom prst="rect">
            <a:avLst/>
          </a:prstGeom>
          <a:noFill/>
        </p:spPr>
        <p:txBody>
          <a:bodyPr wrap="square" rtlCol="0">
            <a:spAutoFit/>
          </a:bodyPr>
          <a:lstStyle/>
          <a:p>
            <a:r>
              <a:rPr lang="en-US" dirty="0"/>
              <a:t>For </a:t>
            </a:r>
            <a:r>
              <a:rPr lang="en-US" dirty="0" err="1"/>
              <a:t>Scoutbook</a:t>
            </a:r>
            <a:r>
              <a:rPr lang="en-US" dirty="0"/>
              <a:t> support, contact </a:t>
            </a:r>
            <a:r>
              <a:rPr lang="en-US" b="0" i="0" u="none" strike="noStrike" dirty="0">
                <a:solidFill>
                  <a:srgbClr val="000000"/>
                </a:solidFill>
                <a:effectLst/>
                <a:latin typeface="Calibri" panose="020F0502020204030204" pitchFamily="34" charset="0"/>
              </a:rPr>
              <a:t>Peaches Davis at </a:t>
            </a:r>
            <a:r>
              <a:rPr lang="en-US" b="0" i="0" u="sng" strike="noStrike" dirty="0">
                <a:solidFill>
                  <a:srgbClr val="0563C1"/>
                </a:solidFill>
                <a:effectLst/>
                <a:latin typeface="Calibri" panose="020F0502020204030204" pitchFamily="34" charset="0"/>
                <a:hlinkClick r:id="rId4"/>
              </a:rPr>
              <a:t>peaches.davis@scouting.org</a:t>
            </a:r>
            <a:r>
              <a:rPr lang="en-US" b="0" i="0" u="none" strike="noStrike" dirty="0">
                <a:solidFill>
                  <a:srgbClr val="000000"/>
                </a:solidFill>
                <a:effectLst/>
                <a:latin typeface="Calibri" panose="020F0502020204030204" pitchFamily="34" charset="0"/>
              </a:rPr>
              <a:t> or call the Council Service Center at (504) 889-0388 </a:t>
            </a:r>
            <a:r>
              <a:rPr lang="en-US" dirty="0"/>
              <a:t>during office hours.</a:t>
            </a:r>
          </a:p>
        </p:txBody>
      </p:sp>
    </p:spTree>
    <p:extLst>
      <p:ext uri="{BB962C8B-B14F-4D97-AF65-F5344CB8AC3E}">
        <p14:creationId xmlns:p14="http://schemas.microsoft.com/office/powerpoint/2010/main" val="3595396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0D1BE2-54DB-ECA4-DE11-62A8C5642CED}"/>
              </a:ext>
            </a:extLst>
          </p:cNvPr>
          <p:cNvPicPr>
            <a:picLocks noChangeAspect="1"/>
          </p:cNvPicPr>
          <p:nvPr/>
        </p:nvPicPr>
        <p:blipFill rotWithShape="1">
          <a:blip r:embed="rId3"/>
          <a:srcRect l="1835" t="19575" r="824" b="22836"/>
          <a:stretch/>
        </p:blipFill>
        <p:spPr>
          <a:xfrm>
            <a:off x="248054" y="787939"/>
            <a:ext cx="11867745" cy="3949431"/>
          </a:xfrm>
          <a:prstGeom prst="rect">
            <a:avLst/>
          </a:prstGeom>
        </p:spPr>
      </p:pic>
      <p:pic>
        <p:nvPicPr>
          <p:cNvPr id="5" name="Picture 4">
            <a:extLst>
              <a:ext uri="{FF2B5EF4-FFF2-40B4-BE49-F238E27FC236}">
                <a16:creationId xmlns:a16="http://schemas.microsoft.com/office/drawing/2014/main" id="{7DECD742-91C5-A150-58A7-2DEA5C42393E}"/>
              </a:ext>
            </a:extLst>
          </p:cNvPr>
          <p:cNvPicPr>
            <a:picLocks noChangeAspect="1"/>
          </p:cNvPicPr>
          <p:nvPr/>
        </p:nvPicPr>
        <p:blipFill rotWithShape="1">
          <a:blip r:embed="rId4"/>
          <a:srcRect l="1597" t="56454" r="2021" b="21418"/>
          <a:stretch/>
        </p:blipFill>
        <p:spPr>
          <a:xfrm>
            <a:off x="220493" y="4773849"/>
            <a:ext cx="11751013" cy="1517515"/>
          </a:xfrm>
          <a:prstGeom prst="rect">
            <a:avLst/>
          </a:prstGeom>
        </p:spPr>
      </p:pic>
      <p:sp>
        <p:nvSpPr>
          <p:cNvPr id="8" name="Oval 7">
            <a:extLst>
              <a:ext uri="{FF2B5EF4-FFF2-40B4-BE49-F238E27FC236}">
                <a16:creationId xmlns:a16="http://schemas.microsoft.com/office/drawing/2014/main" id="{EDDC36C8-2A2B-FC80-0FCF-6DBBD1102338}"/>
              </a:ext>
            </a:extLst>
          </p:cNvPr>
          <p:cNvSpPr/>
          <p:nvPr/>
        </p:nvSpPr>
        <p:spPr>
          <a:xfrm>
            <a:off x="10417658" y="5719865"/>
            <a:ext cx="1882303" cy="7003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0363B8F3-F62A-1ECF-7860-21B1ACB1C906}"/>
              </a:ext>
            </a:extLst>
          </p:cNvPr>
          <p:cNvCxnSpPr/>
          <p:nvPr/>
        </p:nvCxnSpPr>
        <p:spPr>
          <a:xfrm>
            <a:off x="4776281" y="2344366"/>
            <a:ext cx="5641377" cy="337549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1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41051-C770-5C3E-BF37-63FC128FFE55}"/>
              </a:ext>
            </a:extLst>
          </p:cNvPr>
          <p:cNvPicPr>
            <a:picLocks noChangeAspect="1"/>
          </p:cNvPicPr>
          <p:nvPr/>
        </p:nvPicPr>
        <p:blipFill rotWithShape="1">
          <a:blip r:embed="rId3"/>
          <a:srcRect l="798" t="19433" r="3378" b="18156"/>
          <a:stretch/>
        </p:blipFill>
        <p:spPr>
          <a:xfrm>
            <a:off x="254540" y="1050587"/>
            <a:ext cx="11682919" cy="4280172"/>
          </a:xfrm>
          <a:prstGeom prst="rect">
            <a:avLst/>
          </a:prstGeom>
        </p:spPr>
      </p:pic>
      <p:sp>
        <p:nvSpPr>
          <p:cNvPr id="4" name="TextBox 3">
            <a:extLst>
              <a:ext uri="{FF2B5EF4-FFF2-40B4-BE49-F238E27FC236}">
                <a16:creationId xmlns:a16="http://schemas.microsoft.com/office/drawing/2014/main" id="{C50617C3-9B63-C273-E095-094DEA1CAEA7}"/>
              </a:ext>
            </a:extLst>
          </p:cNvPr>
          <p:cNvSpPr txBox="1"/>
          <p:nvPr/>
        </p:nvSpPr>
        <p:spPr>
          <a:xfrm>
            <a:off x="340468" y="5584054"/>
            <a:ext cx="9780076" cy="646331"/>
          </a:xfrm>
          <a:prstGeom prst="rect">
            <a:avLst/>
          </a:prstGeom>
          <a:noFill/>
        </p:spPr>
        <p:txBody>
          <a:bodyPr wrap="square" rtlCol="0">
            <a:spAutoFit/>
          </a:bodyPr>
          <a:lstStyle/>
          <a:p>
            <a:r>
              <a:rPr lang="en-US" dirty="0"/>
              <a:t>For </a:t>
            </a:r>
            <a:r>
              <a:rPr lang="en-US" dirty="0" err="1"/>
              <a:t>Scoutbook</a:t>
            </a:r>
            <a:r>
              <a:rPr lang="en-US" dirty="0"/>
              <a:t> support, contact </a:t>
            </a:r>
            <a:r>
              <a:rPr lang="en-US" b="0" i="0" u="none" strike="noStrike" dirty="0">
                <a:solidFill>
                  <a:srgbClr val="000000"/>
                </a:solidFill>
                <a:effectLst/>
                <a:latin typeface="Calibri" panose="020F0502020204030204" pitchFamily="34" charset="0"/>
              </a:rPr>
              <a:t>Peaches Davis at </a:t>
            </a:r>
            <a:r>
              <a:rPr lang="en-US" b="0" i="0" u="sng" strike="noStrike" dirty="0">
                <a:solidFill>
                  <a:srgbClr val="0563C1"/>
                </a:solidFill>
                <a:effectLst/>
                <a:latin typeface="Calibri" panose="020F0502020204030204" pitchFamily="34" charset="0"/>
                <a:hlinkClick r:id="rId4"/>
              </a:rPr>
              <a:t>peaches.davis@scouting.org</a:t>
            </a:r>
            <a:r>
              <a:rPr lang="en-US" b="0" i="0" u="none" strike="noStrike" dirty="0">
                <a:solidFill>
                  <a:srgbClr val="000000"/>
                </a:solidFill>
                <a:effectLst/>
                <a:latin typeface="Calibri" panose="020F0502020204030204" pitchFamily="34" charset="0"/>
              </a:rPr>
              <a:t> or call the Council Service Center at (504) 889-0388 </a:t>
            </a:r>
            <a:r>
              <a:rPr lang="en-US" dirty="0"/>
              <a:t>during office hours.</a:t>
            </a:r>
          </a:p>
        </p:txBody>
      </p:sp>
    </p:spTree>
    <p:extLst>
      <p:ext uri="{BB962C8B-B14F-4D97-AF65-F5344CB8AC3E}">
        <p14:creationId xmlns:p14="http://schemas.microsoft.com/office/powerpoint/2010/main" val="303385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A6B9F3-BB5B-050F-95DD-9ED2BBE3C94C}"/>
              </a:ext>
            </a:extLst>
          </p:cNvPr>
          <p:cNvPicPr>
            <a:picLocks noChangeAspect="1"/>
          </p:cNvPicPr>
          <p:nvPr/>
        </p:nvPicPr>
        <p:blipFill rotWithShape="1">
          <a:blip r:embed="rId3"/>
          <a:srcRect t="16028" b="41277"/>
          <a:stretch/>
        </p:blipFill>
        <p:spPr>
          <a:xfrm>
            <a:off x="0" y="1741252"/>
            <a:ext cx="12192000" cy="2928025"/>
          </a:xfrm>
          <a:prstGeom prst="rect">
            <a:avLst/>
          </a:prstGeom>
        </p:spPr>
      </p:pic>
      <p:sp>
        <p:nvSpPr>
          <p:cNvPr id="4" name="Oval 3">
            <a:extLst>
              <a:ext uri="{FF2B5EF4-FFF2-40B4-BE49-F238E27FC236}">
                <a16:creationId xmlns:a16="http://schemas.microsoft.com/office/drawing/2014/main" id="{E67C5779-BAF2-882D-C6AC-CF2C41EF2B63}"/>
              </a:ext>
            </a:extLst>
          </p:cNvPr>
          <p:cNvSpPr/>
          <p:nvPr/>
        </p:nvSpPr>
        <p:spPr>
          <a:xfrm>
            <a:off x="95307" y="4060748"/>
            <a:ext cx="1882303" cy="7003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377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CCCC1B-8342-F9AE-188F-EB65D0AFCCC7}"/>
              </a:ext>
            </a:extLst>
          </p:cNvPr>
          <p:cNvPicPr>
            <a:picLocks noChangeAspect="1"/>
          </p:cNvPicPr>
          <p:nvPr/>
        </p:nvPicPr>
        <p:blipFill rotWithShape="1">
          <a:blip r:embed="rId3"/>
          <a:srcRect l="638" t="17873" b="10496"/>
          <a:stretch/>
        </p:blipFill>
        <p:spPr>
          <a:xfrm>
            <a:off x="77820" y="1225684"/>
            <a:ext cx="12114179" cy="4912469"/>
          </a:xfrm>
          <a:prstGeom prst="rect">
            <a:avLst/>
          </a:prstGeom>
        </p:spPr>
      </p:pic>
      <p:sp>
        <p:nvSpPr>
          <p:cNvPr id="4" name="Oval 3">
            <a:extLst>
              <a:ext uri="{FF2B5EF4-FFF2-40B4-BE49-F238E27FC236}">
                <a16:creationId xmlns:a16="http://schemas.microsoft.com/office/drawing/2014/main" id="{18F87D05-A0B9-5E4B-1EA2-9EF7987096F7}"/>
              </a:ext>
            </a:extLst>
          </p:cNvPr>
          <p:cNvSpPr/>
          <p:nvPr/>
        </p:nvSpPr>
        <p:spPr>
          <a:xfrm>
            <a:off x="9354768" y="4547982"/>
            <a:ext cx="1319720" cy="52235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6095E69-731A-AFB3-C33A-33A19401CAA1}"/>
              </a:ext>
            </a:extLst>
          </p:cNvPr>
          <p:cNvSpPr/>
          <p:nvPr/>
        </p:nvSpPr>
        <p:spPr>
          <a:xfrm>
            <a:off x="10604770" y="4524866"/>
            <a:ext cx="1319720" cy="5223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2BD2557F-D939-32FA-80A0-D48D2CB534F9}"/>
              </a:ext>
            </a:extLst>
          </p:cNvPr>
          <p:cNvCxnSpPr>
            <a:cxnSpLocks/>
          </p:cNvCxnSpPr>
          <p:nvPr/>
        </p:nvCxnSpPr>
        <p:spPr>
          <a:xfrm>
            <a:off x="4776281" y="2344366"/>
            <a:ext cx="276486" cy="20204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BA895FB-EA7D-A8F8-71F8-DF226CE466CD}"/>
              </a:ext>
            </a:extLst>
          </p:cNvPr>
          <p:cNvCxnSpPr>
            <a:cxnSpLocks/>
          </p:cNvCxnSpPr>
          <p:nvPr/>
        </p:nvCxnSpPr>
        <p:spPr>
          <a:xfrm>
            <a:off x="4776281" y="2344366"/>
            <a:ext cx="5560980" cy="21805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4BF20AF-C434-E288-1B82-5A1F4AAD22E1}"/>
              </a:ext>
            </a:extLst>
          </p:cNvPr>
          <p:cNvSpPr/>
          <p:nvPr/>
        </p:nvSpPr>
        <p:spPr>
          <a:xfrm>
            <a:off x="4776280" y="4596653"/>
            <a:ext cx="1319720" cy="52235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518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FC63E-486A-CF69-AF12-7DA93DAA0C47}"/>
              </a:ext>
            </a:extLst>
          </p:cNvPr>
          <p:cNvPicPr>
            <a:picLocks noChangeAspect="1"/>
          </p:cNvPicPr>
          <p:nvPr/>
        </p:nvPicPr>
        <p:blipFill rotWithShape="1">
          <a:blip r:embed="rId3"/>
          <a:srcRect l="1277" t="18723" r="1623" b="17872"/>
          <a:stretch/>
        </p:blipFill>
        <p:spPr>
          <a:xfrm>
            <a:off x="155642" y="1284050"/>
            <a:ext cx="11838561" cy="4348265"/>
          </a:xfrm>
          <a:prstGeom prst="rect">
            <a:avLst/>
          </a:prstGeom>
        </p:spPr>
      </p:pic>
      <p:sp>
        <p:nvSpPr>
          <p:cNvPr id="4" name="TextBox 3">
            <a:extLst>
              <a:ext uri="{FF2B5EF4-FFF2-40B4-BE49-F238E27FC236}">
                <a16:creationId xmlns:a16="http://schemas.microsoft.com/office/drawing/2014/main" id="{546B28D8-C4DC-3DFB-6970-0D15D0CA7092}"/>
              </a:ext>
            </a:extLst>
          </p:cNvPr>
          <p:cNvSpPr txBox="1"/>
          <p:nvPr/>
        </p:nvSpPr>
        <p:spPr>
          <a:xfrm>
            <a:off x="340468" y="5681712"/>
            <a:ext cx="9780076" cy="646331"/>
          </a:xfrm>
          <a:prstGeom prst="rect">
            <a:avLst/>
          </a:prstGeom>
          <a:noFill/>
        </p:spPr>
        <p:txBody>
          <a:bodyPr wrap="square" rtlCol="0">
            <a:spAutoFit/>
          </a:bodyPr>
          <a:lstStyle/>
          <a:p>
            <a:r>
              <a:rPr lang="en-US" dirty="0"/>
              <a:t>For </a:t>
            </a:r>
            <a:r>
              <a:rPr lang="en-US" dirty="0" err="1"/>
              <a:t>Scoutbook</a:t>
            </a:r>
            <a:r>
              <a:rPr lang="en-US" dirty="0"/>
              <a:t> support, contact </a:t>
            </a:r>
            <a:r>
              <a:rPr lang="en-US" b="0" i="0" u="none" strike="noStrike" dirty="0">
                <a:solidFill>
                  <a:srgbClr val="000000"/>
                </a:solidFill>
                <a:effectLst/>
                <a:latin typeface="Calibri" panose="020F0502020204030204" pitchFamily="34" charset="0"/>
              </a:rPr>
              <a:t>Peaches Davis at </a:t>
            </a:r>
            <a:r>
              <a:rPr lang="en-US" b="0" i="0" u="sng" strike="noStrike" dirty="0">
                <a:solidFill>
                  <a:srgbClr val="0563C1"/>
                </a:solidFill>
                <a:effectLst/>
                <a:latin typeface="Calibri" panose="020F0502020204030204" pitchFamily="34" charset="0"/>
                <a:hlinkClick r:id="rId4"/>
              </a:rPr>
              <a:t>peaches.davis@scouting.org</a:t>
            </a:r>
            <a:r>
              <a:rPr lang="en-US" b="0" i="0" u="none" strike="noStrike" dirty="0">
                <a:solidFill>
                  <a:srgbClr val="000000"/>
                </a:solidFill>
                <a:effectLst/>
                <a:latin typeface="Calibri" panose="020F0502020204030204" pitchFamily="34" charset="0"/>
              </a:rPr>
              <a:t> or call the Council Service Center at (504) 889-0388 </a:t>
            </a:r>
            <a:r>
              <a:rPr lang="en-US" dirty="0"/>
              <a:t>during office hours.</a:t>
            </a:r>
          </a:p>
        </p:txBody>
      </p:sp>
    </p:spTree>
    <p:extLst>
      <p:ext uri="{BB962C8B-B14F-4D97-AF65-F5344CB8AC3E}">
        <p14:creationId xmlns:p14="http://schemas.microsoft.com/office/powerpoint/2010/main" val="1890457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2D482-4ABE-ED0E-23AC-87DCBBB3944F}"/>
              </a:ext>
            </a:extLst>
          </p:cNvPr>
          <p:cNvPicPr>
            <a:picLocks noChangeAspect="1"/>
          </p:cNvPicPr>
          <p:nvPr/>
        </p:nvPicPr>
        <p:blipFill rotWithShape="1">
          <a:blip r:embed="rId3"/>
          <a:srcRect l="638" t="17873" r="1223" b="10781"/>
          <a:stretch/>
        </p:blipFill>
        <p:spPr>
          <a:xfrm>
            <a:off x="77821" y="1225685"/>
            <a:ext cx="11965022" cy="4893014"/>
          </a:xfrm>
          <a:prstGeom prst="rect">
            <a:avLst/>
          </a:prstGeom>
        </p:spPr>
      </p:pic>
    </p:spTree>
    <p:extLst>
      <p:ext uri="{BB962C8B-B14F-4D97-AF65-F5344CB8AC3E}">
        <p14:creationId xmlns:p14="http://schemas.microsoft.com/office/powerpoint/2010/main" val="2131742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6A1AB-DCFF-C488-31EF-FBF0A9932663}"/>
              </a:ext>
            </a:extLst>
          </p:cNvPr>
          <p:cNvPicPr>
            <a:picLocks noChangeAspect="1"/>
          </p:cNvPicPr>
          <p:nvPr/>
        </p:nvPicPr>
        <p:blipFill rotWithShape="1">
          <a:blip r:embed="rId3"/>
          <a:srcRect l="16756" t="15743" r="19894" b="15178"/>
          <a:stretch/>
        </p:blipFill>
        <p:spPr>
          <a:xfrm>
            <a:off x="87548" y="1060315"/>
            <a:ext cx="7723761" cy="4737370"/>
          </a:xfrm>
          <a:prstGeom prst="rect">
            <a:avLst/>
          </a:prstGeom>
        </p:spPr>
      </p:pic>
      <p:pic>
        <p:nvPicPr>
          <p:cNvPr id="5" name="Picture 4" descr="Qr code&#10;&#10;Description automatically generated">
            <a:extLst>
              <a:ext uri="{FF2B5EF4-FFF2-40B4-BE49-F238E27FC236}">
                <a16:creationId xmlns:a16="http://schemas.microsoft.com/office/drawing/2014/main" id="{69344474-7C79-E659-B627-5EE71D8231F5}"/>
              </a:ext>
            </a:extLst>
          </p:cNvPr>
          <p:cNvPicPr>
            <a:picLocks noChangeAspect="1"/>
          </p:cNvPicPr>
          <p:nvPr/>
        </p:nvPicPr>
        <p:blipFill>
          <a:blip r:embed="rId4"/>
          <a:stretch>
            <a:fillRect/>
          </a:stretch>
        </p:blipFill>
        <p:spPr>
          <a:xfrm>
            <a:off x="8224939" y="1517514"/>
            <a:ext cx="3967061" cy="3967061"/>
          </a:xfrm>
          <a:prstGeom prst="rect">
            <a:avLst/>
          </a:prstGeom>
        </p:spPr>
      </p:pic>
      <p:sp>
        <p:nvSpPr>
          <p:cNvPr id="4" name="TextBox 3">
            <a:extLst>
              <a:ext uri="{FF2B5EF4-FFF2-40B4-BE49-F238E27FC236}">
                <a16:creationId xmlns:a16="http://schemas.microsoft.com/office/drawing/2014/main" id="{D24CBFB3-DE90-579E-E670-835C25963839}"/>
              </a:ext>
            </a:extLst>
          </p:cNvPr>
          <p:cNvSpPr txBox="1"/>
          <p:nvPr/>
        </p:nvSpPr>
        <p:spPr>
          <a:xfrm>
            <a:off x="340468" y="5921407"/>
            <a:ext cx="9780076" cy="646331"/>
          </a:xfrm>
          <a:prstGeom prst="rect">
            <a:avLst/>
          </a:prstGeom>
          <a:noFill/>
        </p:spPr>
        <p:txBody>
          <a:bodyPr wrap="square" rtlCol="0">
            <a:spAutoFit/>
          </a:bodyPr>
          <a:lstStyle/>
          <a:p>
            <a:r>
              <a:rPr lang="en-US" dirty="0"/>
              <a:t>For </a:t>
            </a:r>
            <a:r>
              <a:rPr lang="en-US" dirty="0" err="1"/>
              <a:t>Scoutbook</a:t>
            </a:r>
            <a:r>
              <a:rPr lang="en-US" dirty="0"/>
              <a:t> support, contact </a:t>
            </a:r>
            <a:r>
              <a:rPr lang="en-US" b="0" i="0" u="none" strike="noStrike" dirty="0">
                <a:solidFill>
                  <a:srgbClr val="000000"/>
                </a:solidFill>
                <a:effectLst/>
                <a:latin typeface="Calibri" panose="020F0502020204030204" pitchFamily="34" charset="0"/>
              </a:rPr>
              <a:t>Peaches Davis at </a:t>
            </a:r>
            <a:r>
              <a:rPr lang="en-US" b="0" i="0" u="sng" strike="noStrike" dirty="0">
                <a:solidFill>
                  <a:srgbClr val="0563C1"/>
                </a:solidFill>
                <a:effectLst/>
                <a:latin typeface="Calibri" panose="020F0502020204030204" pitchFamily="34" charset="0"/>
                <a:hlinkClick r:id="rId5"/>
              </a:rPr>
              <a:t>peaches.davis@scouting.org</a:t>
            </a:r>
            <a:r>
              <a:rPr lang="en-US" b="0" i="0" u="none" strike="noStrike" dirty="0">
                <a:solidFill>
                  <a:srgbClr val="000000"/>
                </a:solidFill>
                <a:effectLst/>
                <a:latin typeface="Calibri" panose="020F0502020204030204" pitchFamily="34" charset="0"/>
              </a:rPr>
              <a:t> or call the Council Service Center at (504) 889-0388 </a:t>
            </a:r>
            <a:r>
              <a:rPr lang="en-US" dirty="0"/>
              <a:t>during office hours.</a:t>
            </a:r>
          </a:p>
        </p:txBody>
      </p:sp>
    </p:spTree>
    <p:extLst>
      <p:ext uri="{BB962C8B-B14F-4D97-AF65-F5344CB8AC3E}">
        <p14:creationId xmlns:p14="http://schemas.microsoft.com/office/powerpoint/2010/main" val="3372432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6FB7-A440-11F1-F8B1-FC2E2CB9CB9F}"/>
              </a:ext>
            </a:extLst>
          </p:cNvPr>
          <p:cNvSpPr>
            <a:spLocks noGrp="1"/>
          </p:cNvSpPr>
          <p:nvPr>
            <p:ph type="title"/>
          </p:nvPr>
        </p:nvSpPr>
        <p:spPr/>
        <p:txBody>
          <a:bodyPr/>
          <a:lstStyle/>
          <a:p>
            <a:r>
              <a:rPr lang="en-US"/>
              <a:t>STAY UP TO DATE ON CUB SCOUTING</a:t>
            </a:r>
          </a:p>
        </p:txBody>
      </p:sp>
      <p:pic>
        <p:nvPicPr>
          <p:cNvPr id="5" name="Picture 4" descr="Qr code&#10;&#10;Description automatically generated">
            <a:extLst>
              <a:ext uri="{FF2B5EF4-FFF2-40B4-BE49-F238E27FC236}">
                <a16:creationId xmlns:a16="http://schemas.microsoft.com/office/drawing/2014/main" id="{885E8DFC-ED85-E77F-B6AD-7EE76EAE2D4E}"/>
              </a:ext>
            </a:extLst>
          </p:cNvPr>
          <p:cNvPicPr>
            <a:picLocks noChangeAspect="1"/>
          </p:cNvPicPr>
          <p:nvPr/>
        </p:nvPicPr>
        <p:blipFill>
          <a:blip r:embed="rId3"/>
          <a:stretch>
            <a:fillRect/>
          </a:stretch>
        </p:blipFill>
        <p:spPr>
          <a:xfrm>
            <a:off x="234786" y="1575270"/>
            <a:ext cx="5048250" cy="5048250"/>
          </a:xfrm>
          <a:prstGeom prst="rect">
            <a:avLst/>
          </a:prstGeom>
        </p:spPr>
      </p:pic>
      <p:sp>
        <p:nvSpPr>
          <p:cNvPr id="6" name="TextBox 5">
            <a:extLst>
              <a:ext uri="{FF2B5EF4-FFF2-40B4-BE49-F238E27FC236}">
                <a16:creationId xmlns:a16="http://schemas.microsoft.com/office/drawing/2014/main" id="{477B4AD1-9970-5C37-CA0F-6859D3BCD03C}"/>
              </a:ext>
            </a:extLst>
          </p:cNvPr>
          <p:cNvSpPr txBox="1"/>
          <p:nvPr/>
        </p:nvSpPr>
        <p:spPr>
          <a:xfrm>
            <a:off x="5359940" y="2068370"/>
            <a:ext cx="627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CUB SCOUT ROUNDTABLE VIDEOS</a:t>
            </a:r>
          </a:p>
        </p:txBody>
      </p:sp>
      <p:pic>
        <p:nvPicPr>
          <p:cNvPr id="8" name="Picture 7">
            <a:extLst>
              <a:ext uri="{FF2B5EF4-FFF2-40B4-BE49-F238E27FC236}">
                <a16:creationId xmlns:a16="http://schemas.microsoft.com/office/drawing/2014/main" id="{84CEA5BB-64F8-616C-3B8C-EE1AFB2AD8E7}"/>
              </a:ext>
            </a:extLst>
          </p:cNvPr>
          <p:cNvPicPr>
            <a:picLocks noChangeAspect="1"/>
          </p:cNvPicPr>
          <p:nvPr/>
        </p:nvPicPr>
        <p:blipFill rotWithShape="1">
          <a:blip r:embed="rId4"/>
          <a:srcRect l="18830" t="19433" r="18697" b="18581"/>
          <a:stretch/>
        </p:blipFill>
        <p:spPr>
          <a:xfrm>
            <a:off x="5359940" y="2739194"/>
            <a:ext cx="5577486" cy="3112851"/>
          </a:xfrm>
          <a:prstGeom prst="rect">
            <a:avLst/>
          </a:prstGeom>
        </p:spPr>
      </p:pic>
    </p:spTree>
    <p:extLst>
      <p:ext uri="{BB962C8B-B14F-4D97-AF65-F5344CB8AC3E}">
        <p14:creationId xmlns:p14="http://schemas.microsoft.com/office/powerpoint/2010/main" val="183021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F2026B7-D0EA-5F71-C95F-6775B13BDE61}"/>
              </a:ext>
            </a:extLst>
          </p:cNvPr>
          <p:cNvPicPr>
            <a:picLocks noChangeAspect="1"/>
          </p:cNvPicPr>
          <p:nvPr/>
        </p:nvPicPr>
        <p:blipFill>
          <a:blip r:embed="rId3"/>
          <a:stretch>
            <a:fillRect/>
          </a:stretch>
        </p:blipFill>
        <p:spPr>
          <a:xfrm>
            <a:off x="2638694" y="5463611"/>
            <a:ext cx="3262010" cy="1011733"/>
          </a:xfrm>
          <a:prstGeom prst="rect">
            <a:avLst/>
          </a:prstGeom>
        </p:spPr>
      </p:pic>
      <p:pic>
        <p:nvPicPr>
          <p:cNvPr id="6" name="Picture 5" descr="A picture containing military uniform, person, clothing, indoor&#10;&#10;Description automatically generated">
            <a:extLst>
              <a:ext uri="{FF2B5EF4-FFF2-40B4-BE49-F238E27FC236}">
                <a16:creationId xmlns:a16="http://schemas.microsoft.com/office/drawing/2014/main" id="{EFF7DFB8-7839-FB37-E5D6-6C1CBD6064F5}"/>
              </a:ext>
            </a:extLst>
          </p:cNvPr>
          <p:cNvPicPr>
            <a:picLocks noChangeAspect="1"/>
          </p:cNvPicPr>
          <p:nvPr/>
        </p:nvPicPr>
        <p:blipFill>
          <a:blip r:embed="rId4"/>
          <a:stretch>
            <a:fillRect/>
          </a:stretch>
        </p:blipFill>
        <p:spPr>
          <a:xfrm>
            <a:off x="2830431" y="833171"/>
            <a:ext cx="2878535" cy="2257257"/>
          </a:xfrm>
          <a:prstGeom prst="rect">
            <a:avLst/>
          </a:prstGeom>
        </p:spPr>
      </p:pic>
      <p:pic>
        <p:nvPicPr>
          <p:cNvPr id="10" name="Picture 9" descr="A picture containing tree, outdoor, wood, forest&#10;&#10;Description automatically generated">
            <a:extLst>
              <a:ext uri="{FF2B5EF4-FFF2-40B4-BE49-F238E27FC236}">
                <a16:creationId xmlns:a16="http://schemas.microsoft.com/office/drawing/2014/main" id="{F5AADC55-FB10-6162-4652-08F3C00B14F7}"/>
              </a:ext>
            </a:extLst>
          </p:cNvPr>
          <p:cNvPicPr>
            <a:picLocks noChangeAspect="1"/>
          </p:cNvPicPr>
          <p:nvPr/>
        </p:nvPicPr>
        <p:blipFill rotWithShape="1">
          <a:blip r:embed="rId5"/>
          <a:srcRect l="33872" t="27986" r="37234" b="40962"/>
          <a:stretch/>
        </p:blipFill>
        <p:spPr>
          <a:xfrm>
            <a:off x="2830431" y="3208956"/>
            <a:ext cx="2878535" cy="2136127"/>
          </a:xfrm>
          <a:prstGeom prst="rect">
            <a:avLst/>
          </a:prstGeom>
        </p:spPr>
      </p:pic>
      <p:sp>
        <p:nvSpPr>
          <p:cNvPr id="12" name="Arrow: Right 11">
            <a:extLst>
              <a:ext uri="{FF2B5EF4-FFF2-40B4-BE49-F238E27FC236}">
                <a16:creationId xmlns:a16="http://schemas.microsoft.com/office/drawing/2014/main" id="{58DEEA2D-0511-52DF-CCB6-43415B68AC10}"/>
              </a:ext>
            </a:extLst>
          </p:cNvPr>
          <p:cNvSpPr/>
          <p:nvPr/>
        </p:nvSpPr>
        <p:spPr>
          <a:xfrm>
            <a:off x="6163688" y="4034703"/>
            <a:ext cx="1564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24AE5E-909F-78E6-C7BF-5A23CC634C57}"/>
              </a:ext>
            </a:extLst>
          </p:cNvPr>
          <p:cNvSpPr/>
          <p:nvPr/>
        </p:nvSpPr>
        <p:spPr>
          <a:xfrm>
            <a:off x="6228084" y="1719483"/>
            <a:ext cx="1564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couts BSA – Important Implementation Details – New Birth of Freedom  Council, BSA">
            <a:extLst>
              <a:ext uri="{FF2B5EF4-FFF2-40B4-BE49-F238E27FC236}">
                <a16:creationId xmlns:a16="http://schemas.microsoft.com/office/drawing/2014/main" id="{C4BBF812-6B2B-B9F8-D63D-C375146220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3259" y="5083047"/>
            <a:ext cx="4008741" cy="14838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AB5E5C-C4BA-16EF-0058-E499E1A6543B}"/>
              </a:ext>
            </a:extLst>
          </p:cNvPr>
          <p:cNvSpPr txBox="1"/>
          <p:nvPr/>
        </p:nvSpPr>
        <p:spPr>
          <a:xfrm>
            <a:off x="153219" y="1905506"/>
            <a:ext cx="2677212" cy="3046988"/>
          </a:xfrm>
          <a:prstGeom prst="rect">
            <a:avLst/>
          </a:prstGeom>
          <a:noFill/>
        </p:spPr>
        <p:txBody>
          <a:bodyPr wrap="square" rtlCol="0">
            <a:spAutoFit/>
          </a:bodyPr>
          <a:lstStyle/>
          <a:p>
            <a:r>
              <a:rPr lang="en-US" sz="2400"/>
              <a:t>5</a:t>
            </a:r>
            <a:r>
              <a:rPr lang="en-US" sz="2400" baseline="30000"/>
              <a:t>th</a:t>
            </a:r>
            <a:r>
              <a:rPr lang="en-US" sz="2400"/>
              <a:t> Grade Arrow of Light Dens remains single-gender.</a:t>
            </a:r>
          </a:p>
          <a:p>
            <a:endParaRPr lang="en-US" sz="2400"/>
          </a:p>
          <a:p>
            <a:r>
              <a:rPr lang="en-US" sz="2400"/>
              <a:t>This is to properly prepare them to join a single-gender Scouts BSA Troop. </a:t>
            </a:r>
          </a:p>
        </p:txBody>
      </p:sp>
      <p:pic>
        <p:nvPicPr>
          <p:cNvPr id="2054" name="Picture 6" descr="Scouts BSA Launch Week: 50 states, 50 photos (and it's just week one!)">
            <a:extLst>
              <a:ext uri="{FF2B5EF4-FFF2-40B4-BE49-F238E27FC236}">
                <a16:creationId xmlns:a16="http://schemas.microsoft.com/office/drawing/2014/main" id="{FAD00E42-4B51-BA45-CA90-5AE1024526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033" y="3208956"/>
            <a:ext cx="3564041" cy="1874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couts BSA – Orange County Regional History Center">
            <a:extLst>
              <a:ext uri="{FF2B5EF4-FFF2-40B4-BE49-F238E27FC236}">
                <a16:creationId xmlns:a16="http://schemas.microsoft.com/office/drawing/2014/main" id="{07A8A3F1-69F9-2D4A-50CD-D9014C8DFE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5033" y="766487"/>
            <a:ext cx="3564041" cy="237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687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Stock Photo of Customer Service Means Helpdesk Faq And Question |  Download Free Images and Free Illustrations">
            <a:extLst>
              <a:ext uri="{FF2B5EF4-FFF2-40B4-BE49-F238E27FC236}">
                <a16:creationId xmlns:a16="http://schemas.microsoft.com/office/drawing/2014/main" id="{96B746B5-7BB4-0167-D3CB-CAB6B566C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007" y="746531"/>
            <a:ext cx="5033096" cy="377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293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and-a | bangdoll | Flickr">
            <a:extLst>
              <a:ext uri="{FF2B5EF4-FFF2-40B4-BE49-F238E27FC236}">
                <a16:creationId xmlns:a16="http://schemas.microsoft.com/office/drawing/2014/main" id="{44B517FB-6A6C-ACB6-0ACB-E68E8E57E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973" y="843352"/>
            <a:ext cx="10110472" cy="495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70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18 Delicious Ways to Say Thank You | Awardco">
            <a:extLst>
              <a:ext uri="{FF2B5EF4-FFF2-40B4-BE49-F238E27FC236}">
                <a16:creationId xmlns:a16="http://schemas.microsoft.com/office/drawing/2014/main" id="{3CC2ACA0-ABBC-3929-F47B-965D2C8E3A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0DBEE093-2F5B-3CE0-1859-F9F51D7AF158}"/>
              </a:ext>
            </a:extLst>
          </p:cNvPr>
          <p:cNvPicPr>
            <a:picLocks noChangeAspect="1"/>
          </p:cNvPicPr>
          <p:nvPr/>
        </p:nvPicPr>
        <p:blipFill>
          <a:blip r:embed="rId4"/>
          <a:stretch>
            <a:fillRect/>
          </a:stretch>
        </p:blipFill>
        <p:spPr>
          <a:xfrm>
            <a:off x="0" y="4584190"/>
            <a:ext cx="5353878" cy="972284"/>
          </a:xfrm>
          <a:prstGeom prst="rect">
            <a:avLst/>
          </a:prstGeom>
        </p:spPr>
      </p:pic>
    </p:spTree>
    <p:extLst>
      <p:ext uri="{BB962C8B-B14F-4D97-AF65-F5344CB8AC3E}">
        <p14:creationId xmlns:p14="http://schemas.microsoft.com/office/powerpoint/2010/main" val="1965895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6FB7-A440-11F1-F8B1-FC2E2CB9CB9F}"/>
              </a:ext>
            </a:extLst>
          </p:cNvPr>
          <p:cNvSpPr>
            <a:spLocks noGrp="1"/>
          </p:cNvSpPr>
          <p:nvPr>
            <p:ph type="title"/>
          </p:nvPr>
        </p:nvSpPr>
        <p:spPr/>
        <p:txBody>
          <a:bodyPr/>
          <a:lstStyle/>
          <a:p>
            <a:r>
              <a:rPr lang="en-US"/>
              <a:t>STAY UP TO DATE ON CUB SCOUTING</a:t>
            </a:r>
          </a:p>
        </p:txBody>
      </p:sp>
      <p:pic>
        <p:nvPicPr>
          <p:cNvPr id="4" name="Picture 3" descr="Logo&#10;&#10;Description automatically generated">
            <a:extLst>
              <a:ext uri="{FF2B5EF4-FFF2-40B4-BE49-F238E27FC236}">
                <a16:creationId xmlns:a16="http://schemas.microsoft.com/office/drawing/2014/main" id="{9B3CC1AB-E038-1937-C264-BFA962B738A9}"/>
              </a:ext>
            </a:extLst>
          </p:cNvPr>
          <p:cNvPicPr>
            <a:picLocks noChangeAspect="1"/>
          </p:cNvPicPr>
          <p:nvPr/>
        </p:nvPicPr>
        <p:blipFill>
          <a:blip r:embed="rId3"/>
          <a:stretch>
            <a:fillRect/>
          </a:stretch>
        </p:blipFill>
        <p:spPr>
          <a:xfrm>
            <a:off x="5231091" y="1838227"/>
            <a:ext cx="5478090" cy="4420591"/>
          </a:xfrm>
          <a:prstGeom prst="rect">
            <a:avLst/>
          </a:prstGeom>
        </p:spPr>
      </p:pic>
      <p:pic>
        <p:nvPicPr>
          <p:cNvPr id="10" name="Picture 9" descr="Qr code&#10;&#10;Description automatically generated">
            <a:extLst>
              <a:ext uri="{FF2B5EF4-FFF2-40B4-BE49-F238E27FC236}">
                <a16:creationId xmlns:a16="http://schemas.microsoft.com/office/drawing/2014/main" id="{CDDBA23A-6309-DE9C-2D88-0A9064328C7C}"/>
              </a:ext>
            </a:extLst>
          </p:cNvPr>
          <p:cNvPicPr>
            <a:picLocks noChangeAspect="1"/>
          </p:cNvPicPr>
          <p:nvPr/>
        </p:nvPicPr>
        <p:blipFill>
          <a:blip r:embed="rId4"/>
          <a:stretch>
            <a:fillRect/>
          </a:stretch>
        </p:blipFill>
        <p:spPr>
          <a:xfrm>
            <a:off x="73745" y="1469849"/>
            <a:ext cx="5157346" cy="5157346"/>
          </a:xfrm>
          <a:prstGeom prst="rect">
            <a:avLst/>
          </a:prstGeom>
        </p:spPr>
      </p:pic>
      <p:sp>
        <p:nvSpPr>
          <p:cNvPr id="3" name="Rectangle 2">
            <a:extLst>
              <a:ext uri="{FF2B5EF4-FFF2-40B4-BE49-F238E27FC236}">
                <a16:creationId xmlns:a16="http://schemas.microsoft.com/office/drawing/2014/main" id="{A46AB15E-F789-010B-C22A-52C527A6B0E7}"/>
              </a:ext>
            </a:extLst>
          </p:cNvPr>
          <p:cNvSpPr/>
          <p:nvPr/>
        </p:nvSpPr>
        <p:spPr>
          <a:xfrm>
            <a:off x="5326602" y="6010183"/>
            <a:ext cx="2512381" cy="239697"/>
          </a:xfrm>
          <a:prstGeom prst="rect">
            <a:avLst/>
          </a:prstGeom>
          <a:solidFill>
            <a:srgbClr val="38A1FD"/>
          </a:solidFill>
          <a:ln>
            <a:solidFill>
              <a:srgbClr val="38A1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B650AB-5843-C796-342D-603762967D06}"/>
              </a:ext>
            </a:extLst>
          </p:cNvPr>
          <p:cNvSpPr txBox="1"/>
          <p:nvPr/>
        </p:nvSpPr>
        <p:spPr>
          <a:xfrm>
            <a:off x="5326602" y="5965793"/>
            <a:ext cx="3808520" cy="369332"/>
          </a:xfrm>
          <a:prstGeom prst="rect">
            <a:avLst/>
          </a:prstGeom>
          <a:noFill/>
        </p:spPr>
        <p:txBody>
          <a:bodyPr wrap="square" rtlCol="0">
            <a:spAutoFit/>
          </a:bodyPr>
          <a:lstStyle/>
          <a:p>
            <a:r>
              <a:rPr lang="en-US" b="1"/>
              <a:t>At 12 pm Pacific Daylight Time</a:t>
            </a:r>
          </a:p>
        </p:txBody>
      </p:sp>
    </p:spTree>
    <p:extLst>
      <p:ext uri="{BB962C8B-B14F-4D97-AF65-F5344CB8AC3E}">
        <p14:creationId xmlns:p14="http://schemas.microsoft.com/office/powerpoint/2010/main" val="364764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5DBB64-9477-F385-1A18-09ED75231631}"/>
              </a:ext>
            </a:extLst>
          </p:cNvPr>
          <p:cNvGraphicFramePr/>
          <p:nvPr>
            <p:extLst>
              <p:ext uri="{D42A27DB-BD31-4B8C-83A1-F6EECF244321}">
                <p14:modId xmlns:p14="http://schemas.microsoft.com/office/powerpoint/2010/main" val="149082115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763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03F450-1E18-BEDC-AE8C-1FE19EF940F2}"/>
              </a:ext>
            </a:extLst>
          </p:cNvPr>
          <p:cNvSpPr>
            <a:spLocks noGrp="1"/>
          </p:cNvSpPr>
          <p:nvPr>
            <p:ph idx="1"/>
          </p:nvPr>
        </p:nvSpPr>
        <p:spPr>
          <a:xfrm>
            <a:off x="405353" y="877307"/>
            <a:ext cx="5382705" cy="5683749"/>
          </a:xfrm>
        </p:spPr>
        <p:txBody>
          <a:bodyPr>
            <a:normAutofit fontScale="85000" lnSpcReduction="20000"/>
          </a:bodyPr>
          <a:lstStyle/>
          <a:p>
            <a:pPr marL="0" indent="0">
              <a:buNone/>
            </a:pPr>
            <a:r>
              <a:rPr lang="en-US" sz="4300"/>
              <a:t>April 2021 </a:t>
            </a:r>
          </a:p>
          <a:p>
            <a:pPr marL="0" indent="0">
              <a:buNone/>
            </a:pPr>
            <a:r>
              <a:rPr lang="en-US" sz="3500"/>
              <a:t>National Cub Scouting Committee conducted a review of Family Packs and based on membership on June 30, 2021</a:t>
            </a:r>
          </a:p>
          <a:p>
            <a:pPr marL="0" indent="0">
              <a:buNone/>
            </a:pPr>
            <a:endParaRPr lang="en-US" sz="3500"/>
          </a:p>
          <a:p>
            <a:pPr marL="0" indent="0">
              <a:buNone/>
            </a:pPr>
            <a:r>
              <a:rPr lang="en-US" sz="3500"/>
              <a:t>72% of Packs Nationally designated as Family Packs</a:t>
            </a:r>
          </a:p>
          <a:p>
            <a:pPr marL="0" indent="0">
              <a:buNone/>
            </a:pPr>
            <a:endParaRPr lang="en-US" sz="3500"/>
          </a:p>
          <a:p>
            <a:pPr marL="0" indent="0">
              <a:buNone/>
            </a:pPr>
            <a:r>
              <a:rPr lang="en-US" sz="3500"/>
              <a:t>On average Family Packs had 0.7 girls registered</a:t>
            </a:r>
          </a:p>
          <a:p>
            <a:pPr marL="0" indent="0">
              <a:buNone/>
            </a:pPr>
            <a:endParaRPr lang="en-US" sz="3500"/>
          </a:p>
          <a:p>
            <a:pPr marL="0" indent="0">
              <a:buNone/>
            </a:pPr>
            <a:r>
              <a:rPr lang="en-US" sz="3500"/>
              <a:t>1.8% of Family Packs have reported not having any girls</a:t>
            </a:r>
          </a:p>
          <a:p>
            <a:pPr marL="0" indent="0">
              <a:buNone/>
            </a:pPr>
            <a:endParaRPr lang="en-US" sz="3500"/>
          </a:p>
          <a:p>
            <a:pPr marL="0" indent="0">
              <a:buNone/>
            </a:pPr>
            <a:endParaRPr lang="en-US" sz="3500"/>
          </a:p>
          <a:p>
            <a:pPr marL="0" indent="0">
              <a:buNone/>
            </a:pPr>
            <a:endParaRPr lang="en-US"/>
          </a:p>
        </p:txBody>
      </p:sp>
      <p:graphicFrame>
        <p:nvGraphicFramePr>
          <p:cNvPr id="6" name="Chart 5">
            <a:extLst>
              <a:ext uri="{FF2B5EF4-FFF2-40B4-BE49-F238E27FC236}">
                <a16:creationId xmlns:a16="http://schemas.microsoft.com/office/drawing/2014/main" id="{6F7590AE-C7BA-B80A-9635-D01E846245EF}"/>
              </a:ext>
            </a:extLst>
          </p:cNvPr>
          <p:cNvGraphicFramePr/>
          <p:nvPr>
            <p:extLst>
              <p:ext uri="{D42A27DB-BD31-4B8C-83A1-F6EECF244321}">
                <p14:modId xmlns:p14="http://schemas.microsoft.com/office/powerpoint/2010/main" val="3204118722"/>
              </p:ext>
            </p:extLst>
          </p:nvPr>
        </p:nvGraphicFramePr>
        <p:xfrm>
          <a:off x="6226928" y="689475"/>
          <a:ext cx="5965072" cy="58715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998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6DE068C7-41F0-4DA3-0ECB-29D013DD6FB3}"/>
              </a:ext>
            </a:extLst>
          </p:cNvPr>
          <p:cNvPicPr>
            <a:picLocks noChangeAspect="1"/>
          </p:cNvPicPr>
          <p:nvPr/>
        </p:nvPicPr>
        <p:blipFill>
          <a:blip r:embed="rId3"/>
          <a:stretch>
            <a:fillRect/>
          </a:stretch>
        </p:blipFill>
        <p:spPr>
          <a:xfrm>
            <a:off x="9588472" y="2498306"/>
            <a:ext cx="736961" cy="736961"/>
          </a:xfrm>
          <a:prstGeom prst="rect">
            <a:avLst/>
          </a:prstGeom>
        </p:spPr>
      </p:pic>
      <p:pic>
        <p:nvPicPr>
          <p:cNvPr id="8" name="Picture 7" descr="Logo, company name&#10;&#10;Description automatically generated">
            <a:extLst>
              <a:ext uri="{FF2B5EF4-FFF2-40B4-BE49-F238E27FC236}">
                <a16:creationId xmlns:a16="http://schemas.microsoft.com/office/drawing/2014/main" id="{A34C43E6-F0FA-08A4-590E-3ED5363B8E03}"/>
              </a:ext>
            </a:extLst>
          </p:cNvPr>
          <p:cNvPicPr>
            <a:picLocks noChangeAspect="1"/>
          </p:cNvPicPr>
          <p:nvPr/>
        </p:nvPicPr>
        <p:blipFill>
          <a:blip r:embed="rId4"/>
          <a:stretch>
            <a:fillRect/>
          </a:stretch>
        </p:blipFill>
        <p:spPr>
          <a:xfrm>
            <a:off x="10100050" y="3426099"/>
            <a:ext cx="627654" cy="627654"/>
          </a:xfrm>
          <a:prstGeom prst="rect">
            <a:avLst/>
          </a:prstGeom>
        </p:spPr>
      </p:pic>
      <p:pic>
        <p:nvPicPr>
          <p:cNvPr id="10" name="Picture 9" descr="Logo&#10;&#10;Description automatically generated">
            <a:extLst>
              <a:ext uri="{FF2B5EF4-FFF2-40B4-BE49-F238E27FC236}">
                <a16:creationId xmlns:a16="http://schemas.microsoft.com/office/drawing/2014/main" id="{D590A830-6142-407F-ECB7-61916B64859B}"/>
              </a:ext>
            </a:extLst>
          </p:cNvPr>
          <p:cNvPicPr>
            <a:picLocks noChangeAspect="1"/>
          </p:cNvPicPr>
          <p:nvPr/>
        </p:nvPicPr>
        <p:blipFill>
          <a:blip r:embed="rId5"/>
          <a:stretch>
            <a:fillRect/>
          </a:stretch>
        </p:blipFill>
        <p:spPr>
          <a:xfrm>
            <a:off x="9069422" y="3339315"/>
            <a:ext cx="736961" cy="736961"/>
          </a:xfrm>
          <a:prstGeom prst="rect">
            <a:avLst/>
          </a:prstGeom>
        </p:spPr>
      </p:pic>
      <p:sp>
        <p:nvSpPr>
          <p:cNvPr id="11" name="Rectangle: Rounded Corners 10">
            <a:extLst>
              <a:ext uri="{FF2B5EF4-FFF2-40B4-BE49-F238E27FC236}">
                <a16:creationId xmlns:a16="http://schemas.microsoft.com/office/drawing/2014/main" id="{77148F27-B04E-3671-B780-E9547257EC10}"/>
              </a:ext>
            </a:extLst>
          </p:cNvPr>
          <p:cNvSpPr/>
          <p:nvPr/>
        </p:nvSpPr>
        <p:spPr>
          <a:xfrm>
            <a:off x="8853847" y="2356701"/>
            <a:ext cx="2194367" cy="19188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4AEA70-B4CB-5E62-1AB4-C1E198F90221}"/>
              </a:ext>
            </a:extLst>
          </p:cNvPr>
          <p:cNvSpPr txBox="1"/>
          <p:nvPr/>
        </p:nvSpPr>
        <p:spPr>
          <a:xfrm>
            <a:off x="8045940" y="2047839"/>
            <a:ext cx="3538032" cy="369332"/>
          </a:xfrm>
          <a:prstGeom prst="rect">
            <a:avLst/>
          </a:prstGeom>
          <a:noFill/>
        </p:spPr>
        <p:txBody>
          <a:bodyPr wrap="square" rtlCol="0">
            <a:spAutoFit/>
          </a:bodyPr>
          <a:lstStyle/>
          <a:p>
            <a:pPr algn="ctr"/>
            <a:r>
              <a:rPr lang="en-US"/>
              <a:t>GIRL DEN</a:t>
            </a:r>
          </a:p>
        </p:txBody>
      </p:sp>
      <p:sp>
        <p:nvSpPr>
          <p:cNvPr id="19" name="Rectangle: Rounded Corners 18">
            <a:extLst>
              <a:ext uri="{FF2B5EF4-FFF2-40B4-BE49-F238E27FC236}">
                <a16:creationId xmlns:a16="http://schemas.microsoft.com/office/drawing/2014/main" id="{48854492-E765-7A25-B8E2-F999E42FA242}"/>
              </a:ext>
            </a:extLst>
          </p:cNvPr>
          <p:cNvSpPr/>
          <p:nvPr/>
        </p:nvSpPr>
        <p:spPr>
          <a:xfrm>
            <a:off x="4079489" y="129918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72DE403-7FB8-7495-E6E4-CCD7A88352D0}"/>
              </a:ext>
            </a:extLst>
          </p:cNvPr>
          <p:cNvSpPr txBox="1"/>
          <p:nvPr/>
        </p:nvSpPr>
        <p:spPr>
          <a:xfrm>
            <a:off x="4838266" y="958175"/>
            <a:ext cx="1772240" cy="369332"/>
          </a:xfrm>
          <a:prstGeom prst="rect">
            <a:avLst/>
          </a:prstGeom>
          <a:noFill/>
        </p:spPr>
        <p:txBody>
          <a:bodyPr wrap="square" rtlCol="0">
            <a:spAutoFit/>
          </a:bodyPr>
          <a:lstStyle/>
          <a:p>
            <a:pPr algn="ctr"/>
            <a:r>
              <a:rPr lang="en-US"/>
              <a:t>BOY DEN</a:t>
            </a:r>
          </a:p>
        </p:txBody>
      </p:sp>
      <p:sp>
        <p:nvSpPr>
          <p:cNvPr id="29" name="Rectangle: Rounded Corners 28">
            <a:extLst>
              <a:ext uri="{FF2B5EF4-FFF2-40B4-BE49-F238E27FC236}">
                <a16:creationId xmlns:a16="http://schemas.microsoft.com/office/drawing/2014/main" id="{BE47C1C9-F5E7-EC8B-FA85-86055C14FB9C}"/>
              </a:ext>
            </a:extLst>
          </p:cNvPr>
          <p:cNvSpPr/>
          <p:nvPr/>
        </p:nvSpPr>
        <p:spPr>
          <a:xfrm>
            <a:off x="455547" y="3074126"/>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2E22344-7C98-AD1F-7F6B-815ECD734143}"/>
              </a:ext>
            </a:extLst>
          </p:cNvPr>
          <p:cNvSpPr txBox="1"/>
          <p:nvPr/>
        </p:nvSpPr>
        <p:spPr>
          <a:xfrm>
            <a:off x="1214324" y="2733118"/>
            <a:ext cx="1772240" cy="369332"/>
          </a:xfrm>
          <a:prstGeom prst="rect">
            <a:avLst/>
          </a:prstGeom>
          <a:noFill/>
        </p:spPr>
        <p:txBody>
          <a:bodyPr wrap="square" rtlCol="0">
            <a:spAutoFit/>
          </a:bodyPr>
          <a:lstStyle/>
          <a:p>
            <a:pPr algn="ctr"/>
            <a:r>
              <a:rPr lang="en-US"/>
              <a:t>BOY DEN</a:t>
            </a:r>
          </a:p>
        </p:txBody>
      </p:sp>
      <p:sp>
        <p:nvSpPr>
          <p:cNvPr id="36" name="Rectangle: Rounded Corners 35">
            <a:extLst>
              <a:ext uri="{FF2B5EF4-FFF2-40B4-BE49-F238E27FC236}">
                <a16:creationId xmlns:a16="http://schemas.microsoft.com/office/drawing/2014/main" id="{3DB4547E-C30D-3DC2-1850-30AE3256C95F}"/>
              </a:ext>
            </a:extLst>
          </p:cNvPr>
          <p:cNvSpPr/>
          <p:nvPr/>
        </p:nvSpPr>
        <p:spPr>
          <a:xfrm>
            <a:off x="455628" y="4960475"/>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3224C5F-59ED-56C4-4DB4-F45C940CEFBD}"/>
              </a:ext>
            </a:extLst>
          </p:cNvPr>
          <p:cNvSpPr txBox="1"/>
          <p:nvPr/>
        </p:nvSpPr>
        <p:spPr>
          <a:xfrm>
            <a:off x="1214405" y="4619467"/>
            <a:ext cx="1772240" cy="369332"/>
          </a:xfrm>
          <a:prstGeom prst="rect">
            <a:avLst/>
          </a:prstGeom>
          <a:noFill/>
        </p:spPr>
        <p:txBody>
          <a:bodyPr wrap="square" rtlCol="0">
            <a:spAutoFit/>
          </a:bodyPr>
          <a:lstStyle/>
          <a:p>
            <a:pPr algn="ctr"/>
            <a:r>
              <a:rPr lang="en-US"/>
              <a:t>BOY DEN</a:t>
            </a:r>
          </a:p>
        </p:txBody>
      </p:sp>
      <p:grpSp>
        <p:nvGrpSpPr>
          <p:cNvPr id="37" name="Group 36">
            <a:extLst>
              <a:ext uri="{FF2B5EF4-FFF2-40B4-BE49-F238E27FC236}">
                <a16:creationId xmlns:a16="http://schemas.microsoft.com/office/drawing/2014/main" id="{FB4F69E5-9E14-8751-A7E7-8923A3281F47}"/>
              </a:ext>
            </a:extLst>
          </p:cNvPr>
          <p:cNvGrpSpPr/>
          <p:nvPr/>
        </p:nvGrpSpPr>
        <p:grpSpPr>
          <a:xfrm>
            <a:off x="608028" y="942610"/>
            <a:ext cx="3324520" cy="1830443"/>
            <a:chOff x="455628" y="790210"/>
            <a:chExt cx="3324520" cy="1830443"/>
          </a:xfrm>
        </p:grpSpPr>
        <p:grpSp>
          <p:nvGrpSpPr>
            <p:cNvPr id="38" name="Group 37">
              <a:extLst>
                <a:ext uri="{FF2B5EF4-FFF2-40B4-BE49-F238E27FC236}">
                  <a16:creationId xmlns:a16="http://schemas.microsoft.com/office/drawing/2014/main" id="{DB5A86A9-9C87-3C20-B6CB-F67F54ABFABA}"/>
                </a:ext>
              </a:extLst>
            </p:cNvPr>
            <p:cNvGrpSpPr/>
            <p:nvPr/>
          </p:nvGrpSpPr>
          <p:grpSpPr>
            <a:xfrm>
              <a:off x="455628" y="1131218"/>
              <a:ext cx="3324520" cy="1489435"/>
              <a:chOff x="191678" y="876693"/>
              <a:chExt cx="3324520" cy="1489435"/>
            </a:xfrm>
          </p:grpSpPr>
          <p:pic>
            <p:nvPicPr>
              <p:cNvPr id="40" name="Picture 39" descr="Logo&#10;&#10;Description automatically generated">
                <a:extLst>
                  <a:ext uri="{FF2B5EF4-FFF2-40B4-BE49-F238E27FC236}">
                    <a16:creationId xmlns:a16="http://schemas.microsoft.com/office/drawing/2014/main" id="{3952B0F8-404E-35D0-6A34-E685841A02AD}"/>
                  </a:ext>
                </a:extLst>
              </p:cNvPr>
              <p:cNvPicPr>
                <a:picLocks noChangeAspect="1"/>
              </p:cNvPicPr>
              <p:nvPr/>
            </p:nvPicPr>
            <p:blipFill>
              <a:blip r:embed="rId6"/>
              <a:stretch>
                <a:fillRect/>
              </a:stretch>
            </p:blipFill>
            <p:spPr>
              <a:xfrm>
                <a:off x="309433" y="1149842"/>
                <a:ext cx="1527142" cy="441858"/>
              </a:xfrm>
              <a:prstGeom prst="rect">
                <a:avLst/>
              </a:prstGeom>
            </p:spPr>
          </p:pic>
          <p:pic>
            <p:nvPicPr>
              <p:cNvPr id="41" name="Picture 40" descr="Logo&#10;&#10;Description automatically generated">
                <a:extLst>
                  <a:ext uri="{FF2B5EF4-FFF2-40B4-BE49-F238E27FC236}">
                    <a16:creationId xmlns:a16="http://schemas.microsoft.com/office/drawing/2014/main" id="{92746701-5794-8073-F0D6-21BF228F2B41}"/>
                  </a:ext>
                </a:extLst>
              </p:cNvPr>
              <p:cNvPicPr>
                <a:picLocks noChangeAspect="1"/>
              </p:cNvPicPr>
              <p:nvPr/>
            </p:nvPicPr>
            <p:blipFill>
              <a:blip r:embed="rId6"/>
              <a:stretch>
                <a:fillRect/>
              </a:stretch>
            </p:blipFill>
            <p:spPr>
              <a:xfrm>
                <a:off x="309433" y="1712019"/>
                <a:ext cx="1527142" cy="441858"/>
              </a:xfrm>
              <a:prstGeom prst="rect">
                <a:avLst/>
              </a:prstGeom>
            </p:spPr>
          </p:pic>
          <p:pic>
            <p:nvPicPr>
              <p:cNvPr id="42" name="Picture 41" descr="Logo&#10;&#10;Description automatically generated">
                <a:extLst>
                  <a:ext uri="{FF2B5EF4-FFF2-40B4-BE49-F238E27FC236}">
                    <a16:creationId xmlns:a16="http://schemas.microsoft.com/office/drawing/2014/main" id="{B152C1CA-AC1B-9C71-1923-64AF4846D02F}"/>
                  </a:ext>
                </a:extLst>
              </p:cNvPr>
              <p:cNvPicPr>
                <a:picLocks noChangeAspect="1"/>
              </p:cNvPicPr>
              <p:nvPr/>
            </p:nvPicPr>
            <p:blipFill>
              <a:blip r:embed="rId6"/>
              <a:stretch>
                <a:fillRect/>
              </a:stretch>
            </p:blipFill>
            <p:spPr>
              <a:xfrm>
                <a:off x="1836575" y="1149842"/>
                <a:ext cx="1527142" cy="441858"/>
              </a:xfrm>
              <a:prstGeom prst="rect">
                <a:avLst/>
              </a:prstGeom>
            </p:spPr>
          </p:pic>
          <p:sp>
            <p:nvSpPr>
              <p:cNvPr id="43" name="Rectangle: Rounded Corners 42">
                <a:extLst>
                  <a:ext uri="{FF2B5EF4-FFF2-40B4-BE49-F238E27FC236}">
                    <a16:creationId xmlns:a16="http://schemas.microsoft.com/office/drawing/2014/main" id="{854F308E-442A-9430-E496-5C9C4C0BB260}"/>
                  </a:ext>
                </a:extLst>
              </p:cNvPr>
              <p:cNvSpPr/>
              <p:nvPr/>
            </p:nvSpPr>
            <p:spPr>
              <a:xfrm>
                <a:off x="191678" y="87669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D746F47-BD7A-10CD-2175-F76B280D8FF5}"/>
                </a:ext>
              </a:extLst>
            </p:cNvPr>
            <p:cNvSpPr txBox="1"/>
            <p:nvPr/>
          </p:nvSpPr>
          <p:spPr>
            <a:xfrm>
              <a:off x="1214405" y="790210"/>
              <a:ext cx="1772240" cy="369332"/>
            </a:xfrm>
            <a:prstGeom prst="rect">
              <a:avLst/>
            </a:prstGeom>
            <a:noFill/>
          </p:spPr>
          <p:txBody>
            <a:bodyPr wrap="square" rtlCol="0">
              <a:spAutoFit/>
            </a:bodyPr>
            <a:lstStyle/>
            <a:p>
              <a:pPr algn="ctr"/>
              <a:r>
                <a:rPr lang="en-US"/>
                <a:t>BOY DEN</a:t>
              </a:r>
            </a:p>
          </p:txBody>
        </p:sp>
      </p:grpSp>
      <p:sp>
        <p:nvSpPr>
          <p:cNvPr id="50" name="Rectangle: Rounded Corners 49">
            <a:extLst>
              <a:ext uri="{FF2B5EF4-FFF2-40B4-BE49-F238E27FC236}">
                <a16:creationId xmlns:a16="http://schemas.microsoft.com/office/drawing/2014/main" id="{38ABF48B-0B12-8366-7E8C-CFA7818D4A3E}"/>
              </a:ext>
            </a:extLst>
          </p:cNvPr>
          <p:cNvSpPr/>
          <p:nvPr/>
        </p:nvSpPr>
        <p:spPr>
          <a:xfrm>
            <a:off x="4138367" y="3074126"/>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971273A-9090-A65A-314C-30386692720D}"/>
              </a:ext>
            </a:extLst>
          </p:cNvPr>
          <p:cNvSpPr txBox="1"/>
          <p:nvPr/>
        </p:nvSpPr>
        <p:spPr>
          <a:xfrm>
            <a:off x="4897144" y="2733118"/>
            <a:ext cx="1772240" cy="369332"/>
          </a:xfrm>
          <a:prstGeom prst="rect">
            <a:avLst/>
          </a:prstGeom>
          <a:noFill/>
        </p:spPr>
        <p:txBody>
          <a:bodyPr wrap="square" rtlCol="0">
            <a:spAutoFit/>
          </a:bodyPr>
          <a:lstStyle/>
          <a:p>
            <a:pPr algn="ctr"/>
            <a:r>
              <a:rPr lang="en-US"/>
              <a:t>BOY DEN</a:t>
            </a:r>
          </a:p>
        </p:txBody>
      </p:sp>
      <p:sp>
        <p:nvSpPr>
          <p:cNvPr id="57" name="Rectangle: Rounded Corners 56">
            <a:extLst>
              <a:ext uri="{FF2B5EF4-FFF2-40B4-BE49-F238E27FC236}">
                <a16:creationId xmlns:a16="http://schemas.microsoft.com/office/drawing/2014/main" id="{182B0B5A-0003-C594-F9D7-E0B642FE0861}"/>
              </a:ext>
            </a:extLst>
          </p:cNvPr>
          <p:cNvSpPr/>
          <p:nvPr/>
        </p:nvSpPr>
        <p:spPr>
          <a:xfrm>
            <a:off x="4121004" y="4904643"/>
            <a:ext cx="3324520" cy="148943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1C76DA6-2703-D76D-E6A8-4BC6ACD2A6B0}"/>
              </a:ext>
            </a:extLst>
          </p:cNvPr>
          <p:cNvSpPr txBox="1"/>
          <p:nvPr/>
        </p:nvSpPr>
        <p:spPr>
          <a:xfrm>
            <a:off x="4879781" y="4563635"/>
            <a:ext cx="1772240" cy="369332"/>
          </a:xfrm>
          <a:prstGeom prst="rect">
            <a:avLst/>
          </a:prstGeom>
          <a:noFill/>
        </p:spPr>
        <p:txBody>
          <a:bodyPr wrap="square" rtlCol="0">
            <a:spAutoFit/>
          </a:bodyPr>
          <a:lstStyle/>
          <a:p>
            <a:pPr algn="ctr"/>
            <a:r>
              <a:rPr lang="en-US"/>
              <a:t>BOY DEN</a:t>
            </a:r>
          </a:p>
        </p:txBody>
      </p:sp>
      <p:pic>
        <p:nvPicPr>
          <p:cNvPr id="59" name="Picture 58" descr="Logo&#10;&#10;Description automatically generated">
            <a:extLst>
              <a:ext uri="{FF2B5EF4-FFF2-40B4-BE49-F238E27FC236}">
                <a16:creationId xmlns:a16="http://schemas.microsoft.com/office/drawing/2014/main" id="{C2F610D2-9441-00CA-18DE-E3E673D0C72F}"/>
              </a:ext>
            </a:extLst>
          </p:cNvPr>
          <p:cNvPicPr>
            <a:picLocks noChangeAspect="1"/>
          </p:cNvPicPr>
          <p:nvPr/>
        </p:nvPicPr>
        <p:blipFill>
          <a:blip r:embed="rId3"/>
          <a:stretch>
            <a:fillRect/>
          </a:stretch>
        </p:blipFill>
        <p:spPr>
          <a:xfrm>
            <a:off x="525094" y="3172327"/>
            <a:ext cx="785110" cy="785110"/>
          </a:xfrm>
          <a:prstGeom prst="rect">
            <a:avLst/>
          </a:prstGeom>
        </p:spPr>
      </p:pic>
      <p:pic>
        <p:nvPicPr>
          <p:cNvPr id="60" name="Picture 59" descr="Logo&#10;&#10;Description automatically generated">
            <a:extLst>
              <a:ext uri="{FF2B5EF4-FFF2-40B4-BE49-F238E27FC236}">
                <a16:creationId xmlns:a16="http://schemas.microsoft.com/office/drawing/2014/main" id="{C2C47641-52E5-FFA4-B514-60769659308A}"/>
              </a:ext>
            </a:extLst>
          </p:cNvPr>
          <p:cNvPicPr>
            <a:picLocks noChangeAspect="1"/>
          </p:cNvPicPr>
          <p:nvPr/>
        </p:nvPicPr>
        <p:blipFill>
          <a:blip r:embed="rId3"/>
          <a:stretch>
            <a:fillRect/>
          </a:stretch>
        </p:blipFill>
        <p:spPr>
          <a:xfrm>
            <a:off x="1366805" y="3185374"/>
            <a:ext cx="785110" cy="785110"/>
          </a:xfrm>
          <a:prstGeom prst="rect">
            <a:avLst/>
          </a:prstGeom>
        </p:spPr>
      </p:pic>
      <p:pic>
        <p:nvPicPr>
          <p:cNvPr id="62" name="Picture 61" descr="Logo&#10;&#10;Description automatically generated">
            <a:extLst>
              <a:ext uri="{FF2B5EF4-FFF2-40B4-BE49-F238E27FC236}">
                <a16:creationId xmlns:a16="http://schemas.microsoft.com/office/drawing/2014/main" id="{2D69D6A2-A9A2-1B25-F8E1-1FF08CE0FE55}"/>
              </a:ext>
            </a:extLst>
          </p:cNvPr>
          <p:cNvPicPr>
            <a:picLocks noChangeAspect="1"/>
          </p:cNvPicPr>
          <p:nvPr/>
        </p:nvPicPr>
        <p:blipFill>
          <a:blip r:embed="rId3"/>
          <a:stretch>
            <a:fillRect/>
          </a:stretch>
        </p:blipFill>
        <p:spPr>
          <a:xfrm>
            <a:off x="2164194" y="3180502"/>
            <a:ext cx="785110" cy="785110"/>
          </a:xfrm>
          <a:prstGeom prst="rect">
            <a:avLst/>
          </a:prstGeom>
        </p:spPr>
      </p:pic>
      <p:pic>
        <p:nvPicPr>
          <p:cNvPr id="65" name="Picture 64" descr="Logo, company name&#10;&#10;Description automatically generated">
            <a:extLst>
              <a:ext uri="{FF2B5EF4-FFF2-40B4-BE49-F238E27FC236}">
                <a16:creationId xmlns:a16="http://schemas.microsoft.com/office/drawing/2014/main" id="{C4AFB47A-CA74-4A01-5693-B0189D7A5C25}"/>
              </a:ext>
            </a:extLst>
          </p:cNvPr>
          <p:cNvPicPr>
            <a:picLocks noChangeAspect="1"/>
          </p:cNvPicPr>
          <p:nvPr/>
        </p:nvPicPr>
        <p:blipFill>
          <a:blip r:embed="rId4"/>
          <a:stretch>
            <a:fillRect/>
          </a:stretch>
        </p:blipFill>
        <p:spPr>
          <a:xfrm>
            <a:off x="577891" y="5025677"/>
            <a:ext cx="679515" cy="679515"/>
          </a:xfrm>
          <a:prstGeom prst="rect">
            <a:avLst/>
          </a:prstGeom>
        </p:spPr>
      </p:pic>
      <p:pic>
        <p:nvPicPr>
          <p:cNvPr id="66" name="Picture 65" descr="Logo, company name&#10;&#10;Description automatically generated">
            <a:extLst>
              <a:ext uri="{FF2B5EF4-FFF2-40B4-BE49-F238E27FC236}">
                <a16:creationId xmlns:a16="http://schemas.microsoft.com/office/drawing/2014/main" id="{1DCF8CF0-0D44-23A2-37B3-3AD509AD5584}"/>
              </a:ext>
            </a:extLst>
          </p:cNvPr>
          <p:cNvPicPr>
            <a:picLocks noChangeAspect="1"/>
          </p:cNvPicPr>
          <p:nvPr/>
        </p:nvPicPr>
        <p:blipFill>
          <a:blip r:embed="rId4"/>
          <a:stretch>
            <a:fillRect/>
          </a:stretch>
        </p:blipFill>
        <p:spPr>
          <a:xfrm>
            <a:off x="1310204" y="5039839"/>
            <a:ext cx="679515" cy="679515"/>
          </a:xfrm>
          <a:prstGeom prst="rect">
            <a:avLst/>
          </a:prstGeom>
        </p:spPr>
      </p:pic>
      <p:pic>
        <p:nvPicPr>
          <p:cNvPr id="67" name="Picture 66" descr="Logo, company name&#10;&#10;Description automatically generated">
            <a:extLst>
              <a:ext uri="{FF2B5EF4-FFF2-40B4-BE49-F238E27FC236}">
                <a16:creationId xmlns:a16="http://schemas.microsoft.com/office/drawing/2014/main" id="{4DDACABD-7786-ACC7-1870-7040A05E56DA}"/>
              </a:ext>
            </a:extLst>
          </p:cNvPr>
          <p:cNvPicPr>
            <a:picLocks noChangeAspect="1"/>
          </p:cNvPicPr>
          <p:nvPr/>
        </p:nvPicPr>
        <p:blipFill>
          <a:blip r:embed="rId4"/>
          <a:stretch>
            <a:fillRect/>
          </a:stretch>
        </p:blipFill>
        <p:spPr>
          <a:xfrm>
            <a:off x="2032102" y="5036730"/>
            <a:ext cx="679515" cy="679515"/>
          </a:xfrm>
          <a:prstGeom prst="rect">
            <a:avLst/>
          </a:prstGeom>
        </p:spPr>
      </p:pic>
      <p:pic>
        <p:nvPicPr>
          <p:cNvPr id="68" name="Picture 67" descr="Logo, company name&#10;&#10;Description automatically generated">
            <a:extLst>
              <a:ext uri="{FF2B5EF4-FFF2-40B4-BE49-F238E27FC236}">
                <a16:creationId xmlns:a16="http://schemas.microsoft.com/office/drawing/2014/main" id="{9D507305-61D2-ED7B-927F-D4864B37CA43}"/>
              </a:ext>
            </a:extLst>
          </p:cNvPr>
          <p:cNvPicPr>
            <a:picLocks noChangeAspect="1"/>
          </p:cNvPicPr>
          <p:nvPr/>
        </p:nvPicPr>
        <p:blipFill>
          <a:blip r:embed="rId4"/>
          <a:stretch>
            <a:fillRect/>
          </a:stretch>
        </p:blipFill>
        <p:spPr>
          <a:xfrm>
            <a:off x="2786062" y="5045955"/>
            <a:ext cx="679515" cy="679515"/>
          </a:xfrm>
          <a:prstGeom prst="rect">
            <a:avLst/>
          </a:prstGeom>
        </p:spPr>
      </p:pic>
      <p:pic>
        <p:nvPicPr>
          <p:cNvPr id="69" name="Picture 68" descr="Logo, company name&#10;&#10;Description automatically generated">
            <a:extLst>
              <a:ext uri="{FF2B5EF4-FFF2-40B4-BE49-F238E27FC236}">
                <a16:creationId xmlns:a16="http://schemas.microsoft.com/office/drawing/2014/main" id="{4F9DA0E8-5F5C-2715-CC46-B275C8EC24C9}"/>
              </a:ext>
            </a:extLst>
          </p:cNvPr>
          <p:cNvPicPr>
            <a:picLocks noChangeAspect="1"/>
          </p:cNvPicPr>
          <p:nvPr/>
        </p:nvPicPr>
        <p:blipFill>
          <a:blip r:embed="rId4"/>
          <a:stretch>
            <a:fillRect/>
          </a:stretch>
        </p:blipFill>
        <p:spPr>
          <a:xfrm>
            <a:off x="571811" y="5725470"/>
            <a:ext cx="679515" cy="679515"/>
          </a:xfrm>
          <a:prstGeom prst="rect">
            <a:avLst/>
          </a:prstGeom>
        </p:spPr>
      </p:pic>
      <p:pic>
        <p:nvPicPr>
          <p:cNvPr id="70" name="Picture 69" descr="Logo, company name&#10;&#10;Description automatically generated">
            <a:extLst>
              <a:ext uri="{FF2B5EF4-FFF2-40B4-BE49-F238E27FC236}">
                <a16:creationId xmlns:a16="http://schemas.microsoft.com/office/drawing/2014/main" id="{9030C756-8D88-0C62-4487-6DF40BADEB34}"/>
              </a:ext>
            </a:extLst>
          </p:cNvPr>
          <p:cNvPicPr>
            <a:picLocks noChangeAspect="1"/>
          </p:cNvPicPr>
          <p:nvPr/>
        </p:nvPicPr>
        <p:blipFill>
          <a:blip r:embed="rId4"/>
          <a:stretch>
            <a:fillRect/>
          </a:stretch>
        </p:blipFill>
        <p:spPr>
          <a:xfrm>
            <a:off x="1313707" y="5764894"/>
            <a:ext cx="679515" cy="679515"/>
          </a:xfrm>
          <a:prstGeom prst="rect">
            <a:avLst/>
          </a:prstGeom>
        </p:spPr>
      </p:pic>
      <p:pic>
        <p:nvPicPr>
          <p:cNvPr id="71" name="Picture 70" descr="Logo, company name&#10;&#10;Description automatically generated">
            <a:extLst>
              <a:ext uri="{FF2B5EF4-FFF2-40B4-BE49-F238E27FC236}">
                <a16:creationId xmlns:a16="http://schemas.microsoft.com/office/drawing/2014/main" id="{63722013-E108-1AE6-BE9A-D3631185B568}"/>
              </a:ext>
            </a:extLst>
          </p:cNvPr>
          <p:cNvPicPr>
            <a:picLocks noChangeAspect="1"/>
          </p:cNvPicPr>
          <p:nvPr/>
        </p:nvPicPr>
        <p:blipFill>
          <a:blip r:embed="rId4"/>
          <a:stretch>
            <a:fillRect/>
          </a:stretch>
        </p:blipFill>
        <p:spPr>
          <a:xfrm>
            <a:off x="2045927" y="5725469"/>
            <a:ext cx="679515" cy="679515"/>
          </a:xfrm>
          <a:prstGeom prst="rect">
            <a:avLst/>
          </a:prstGeom>
        </p:spPr>
      </p:pic>
      <p:pic>
        <p:nvPicPr>
          <p:cNvPr id="73" name="Picture 72" descr="Logo&#10;&#10;Description automatically generated">
            <a:extLst>
              <a:ext uri="{FF2B5EF4-FFF2-40B4-BE49-F238E27FC236}">
                <a16:creationId xmlns:a16="http://schemas.microsoft.com/office/drawing/2014/main" id="{F162F3FF-A0B7-776B-8EE8-D513EC5B046D}"/>
              </a:ext>
            </a:extLst>
          </p:cNvPr>
          <p:cNvPicPr>
            <a:picLocks noChangeAspect="1"/>
          </p:cNvPicPr>
          <p:nvPr/>
        </p:nvPicPr>
        <p:blipFill>
          <a:blip r:embed="rId5"/>
          <a:stretch>
            <a:fillRect/>
          </a:stretch>
        </p:blipFill>
        <p:spPr>
          <a:xfrm>
            <a:off x="4256122" y="1437938"/>
            <a:ext cx="679515" cy="679515"/>
          </a:xfrm>
          <a:prstGeom prst="rect">
            <a:avLst/>
          </a:prstGeom>
        </p:spPr>
      </p:pic>
      <p:pic>
        <p:nvPicPr>
          <p:cNvPr id="75" name="Picture 74" descr="Logo&#10;&#10;Description automatically generated">
            <a:extLst>
              <a:ext uri="{FF2B5EF4-FFF2-40B4-BE49-F238E27FC236}">
                <a16:creationId xmlns:a16="http://schemas.microsoft.com/office/drawing/2014/main" id="{C3D2A64F-15E2-4118-200C-291E6926A3A4}"/>
              </a:ext>
            </a:extLst>
          </p:cNvPr>
          <p:cNvPicPr>
            <a:picLocks noChangeAspect="1"/>
          </p:cNvPicPr>
          <p:nvPr/>
        </p:nvPicPr>
        <p:blipFill>
          <a:blip r:embed="rId5"/>
          <a:stretch>
            <a:fillRect/>
          </a:stretch>
        </p:blipFill>
        <p:spPr>
          <a:xfrm>
            <a:off x="4967451" y="1439429"/>
            <a:ext cx="679515" cy="679515"/>
          </a:xfrm>
          <a:prstGeom prst="rect">
            <a:avLst/>
          </a:prstGeom>
        </p:spPr>
      </p:pic>
      <p:pic>
        <p:nvPicPr>
          <p:cNvPr id="76" name="Picture 75" descr="Logo&#10;&#10;Description automatically generated">
            <a:extLst>
              <a:ext uri="{FF2B5EF4-FFF2-40B4-BE49-F238E27FC236}">
                <a16:creationId xmlns:a16="http://schemas.microsoft.com/office/drawing/2014/main" id="{C633A940-DE19-D81C-E90A-0D0549E95D6E}"/>
              </a:ext>
            </a:extLst>
          </p:cNvPr>
          <p:cNvPicPr>
            <a:picLocks noChangeAspect="1"/>
          </p:cNvPicPr>
          <p:nvPr/>
        </p:nvPicPr>
        <p:blipFill>
          <a:blip r:embed="rId5"/>
          <a:stretch>
            <a:fillRect/>
          </a:stretch>
        </p:blipFill>
        <p:spPr>
          <a:xfrm>
            <a:off x="5651991" y="1429630"/>
            <a:ext cx="679515" cy="679515"/>
          </a:xfrm>
          <a:prstGeom prst="rect">
            <a:avLst/>
          </a:prstGeom>
        </p:spPr>
      </p:pic>
      <p:pic>
        <p:nvPicPr>
          <p:cNvPr id="77" name="Picture 76" descr="Logo&#10;&#10;Description automatically generated">
            <a:extLst>
              <a:ext uri="{FF2B5EF4-FFF2-40B4-BE49-F238E27FC236}">
                <a16:creationId xmlns:a16="http://schemas.microsoft.com/office/drawing/2014/main" id="{35EE8920-DF20-F752-8DFB-18DED5E0B41F}"/>
              </a:ext>
            </a:extLst>
          </p:cNvPr>
          <p:cNvPicPr>
            <a:picLocks noChangeAspect="1"/>
          </p:cNvPicPr>
          <p:nvPr/>
        </p:nvPicPr>
        <p:blipFill>
          <a:blip r:embed="rId5"/>
          <a:stretch>
            <a:fillRect/>
          </a:stretch>
        </p:blipFill>
        <p:spPr>
          <a:xfrm>
            <a:off x="4625181" y="2067231"/>
            <a:ext cx="679515" cy="679515"/>
          </a:xfrm>
          <a:prstGeom prst="rect">
            <a:avLst/>
          </a:prstGeom>
        </p:spPr>
      </p:pic>
      <p:pic>
        <p:nvPicPr>
          <p:cNvPr id="78" name="Picture 77" descr="Logo&#10;&#10;Description automatically generated">
            <a:extLst>
              <a:ext uri="{FF2B5EF4-FFF2-40B4-BE49-F238E27FC236}">
                <a16:creationId xmlns:a16="http://schemas.microsoft.com/office/drawing/2014/main" id="{0AC3EB4B-0189-6675-9432-3EAD7837C569}"/>
              </a:ext>
            </a:extLst>
          </p:cNvPr>
          <p:cNvPicPr>
            <a:picLocks noChangeAspect="1"/>
          </p:cNvPicPr>
          <p:nvPr/>
        </p:nvPicPr>
        <p:blipFill>
          <a:blip r:embed="rId5"/>
          <a:stretch>
            <a:fillRect/>
          </a:stretch>
        </p:blipFill>
        <p:spPr>
          <a:xfrm>
            <a:off x="5312233" y="2052278"/>
            <a:ext cx="679515" cy="679515"/>
          </a:xfrm>
          <a:prstGeom prst="rect">
            <a:avLst/>
          </a:prstGeom>
        </p:spPr>
      </p:pic>
      <p:pic>
        <p:nvPicPr>
          <p:cNvPr id="79" name="Picture 78" descr="Logo&#10;&#10;Description automatically generated">
            <a:extLst>
              <a:ext uri="{FF2B5EF4-FFF2-40B4-BE49-F238E27FC236}">
                <a16:creationId xmlns:a16="http://schemas.microsoft.com/office/drawing/2014/main" id="{31467856-50CF-EFEC-63A8-AAD86899F139}"/>
              </a:ext>
            </a:extLst>
          </p:cNvPr>
          <p:cNvPicPr>
            <a:picLocks noChangeAspect="1"/>
          </p:cNvPicPr>
          <p:nvPr/>
        </p:nvPicPr>
        <p:blipFill>
          <a:blip r:embed="rId5"/>
          <a:stretch>
            <a:fillRect/>
          </a:stretch>
        </p:blipFill>
        <p:spPr>
          <a:xfrm>
            <a:off x="5972956" y="2067231"/>
            <a:ext cx="679515" cy="679515"/>
          </a:xfrm>
          <a:prstGeom prst="rect">
            <a:avLst/>
          </a:prstGeom>
        </p:spPr>
      </p:pic>
      <p:pic>
        <p:nvPicPr>
          <p:cNvPr id="81" name="Picture 80" descr="Icon&#10;&#10;Description automatically generated">
            <a:extLst>
              <a:ext uri="{FF2B5EF4-FFF2-40B4-BE49-F238E27FC236}">
                <a16:creationId xmlns:a16="http://schemas.microsoft.com/office/drawing/2014/main" id="{77692718-2020-9E99-3784-0B447B2FF1EF}"/>
              </a:ext>
            </a:extLst>
          </p:cNvPr>
          <p:cNvPicPr>
            <a:picLocks noChangeAspect="1"/>
          </p:cNvPicPr>
          <p:nvPr/>
        </p:nvPicPr>
        <p:blipFill>
          <a:blip r:embed="rId7"/>
          <a:stretch>
            <a:fillRect/>
          </a:stretch>
        </p:blipFill>
        <p:spPr>
          <a:xfrm>
            <a:off x="4244164" y="3316792"/>
            <a:ext cx="754196" cy="919113"/>
          </a:xfrm>
          <a:prstGeom prst="rect">
            <a:avLst/>
          </a:prstGeom>
        </p:spPr>
      </p:pic>
      <p:pic>
        <p:nvPicPr>
          <p:cNvPr id="82" name="Picture 81" descr="Icon&#10;&#10;Description automatically generated">
            <a:extLst>
              <a:ext uri="{FF2B5EF4-FFF2-40B4-BE49-F238E27FC236}">
                <a16:creationId xmlns:a16="http://schemas.microsoft.com/office/drawing/2014/main" id="{BE53271E-8651-0825-2497-EA149976FF80}"/>
              </a:ext>
            </a:extLst>
          </p:cNvPr>
          <p:cNvPicPr>
            <a:picLocks noChangeAspect="1"/>
          </p:cNvPicPr>
          <p:nvPr/>
        </p:nvPicPr>
        <p:blipFill>
          <a:blip r:embed="rId7"/>
          <a:stretch>
            <a:fillRect/>
          </a:stretch>
        </p:blipFill>
        <p:spPr>
          <a:xfrm>
            <a:off x="5100728" y="3289564"/>
            <a:ext cx="754196" cy="919113"/>
          </a:xfrm>
          <a:prstGeom prst="rect">
            <a:avLst/>
          </a:prstGeom>
        </p:spPr>
      </p:pic>
      <p:pic>
        <p:nvPicPr>
          <p:cNvPr id="83" name="Picture 82" descr="Icon&#10;&#10;Description automatically generated">
            <a:extLst>
              <a:ext uri="{FF2B5EF4-FFF2-40B4-BE49-F238E27FC236}">
                <a16:creationId xmlns:a16="http://schemas.microsoft.com/office/drawing/2014/main" id="{F2792B44-B39E-A0E0-58F7-48FDB74F7A6A}"/>
              </a:ext>
            </a:extLst>
          </p:cNvPr>
          <p:cNvPicPr>
            <a:picLocks noChangeAspect="1"/>
          </p:cNvPicPr>
          <p:nvPr/>
        </p:nvPicPr>
        <p:blipFill>
          <a:blip r:embed="rId7"/>
          <a:stretch>
            <a:fillRect/>
          </a:stretch>
        </p:blipFill>
        <p:spPr>
          <a:xfrm>
            <a:off x="5963571" y="3295994"/>
            <a:ext cx="754196" cy="919113"/>
          </a:xfrm>
          <a:prstGeom prst="rect">
            <a:avLst/>
          </a:prstGeom>
        </p:spPr>
      </p:pic>
      <p:pic>
        <p:nvPicPr>
          <p:cNvPr id="85" name="Picture 84" descr="Logo&#10;&#10;Description automatically generated">
            <a:extLst>
              <a:ext uri="{FF2B5EF4-FFF2-40B4-BE49-F238E27FC236}">
                <a16:creationId xmlns:a16="http://schemas.microsoft.com/office/drawing/2014/main" id="{2F289092-52DC-3802-0626-29B27684F2F0}"/>
              </a:ext>
            </a:extLst>
          </p:cNvPr>
          <p:cNvPicPr>
            <a:picLocks noChangeAspect="1"/>
          </p:cNvPicPr>
          <p:nvPr/>
        </p:nvPicPr>
        <p:blipFill>
          <a:blip r:embed="rId8"/>
          <a:stretch>
            <a:fillRect/>
          </a:stretch>
        </p:blipFill>
        <p:spPr>
          <a:xfrm>
            <a:off x="4397471" y="5218475"/>
            <a:ext cx="1139960" cy="353566"/>
          </a:xfrm>
          <a:prstGeom prst="rect">
            <a:avLst/>
          </a:prstGeom>
        </p:spPr>
      </p:pic>
      <p:pic>
        <p:nvPicPr>
          <p:cNvPr id="86" name="Picture 85" descr="Logo&#10;&#10;Description automatically generated">
            <a:extLst>
              <a:ext uri="{FF2B5EF4-FFF2-40B4-BE49-F238E27FC236}">
                <a16:creationId xmlns:a16="http://schemas.microsoft.com/office/drawing/2014/main" id="{280CA271-5A23-E751-7EC0-78A410E26B74}"/>
              </a:ext>
            </a:extLst>
          </p:cNvPr>
          <p:cNvPicPr>
            <a:picLocks noChangeAspect="1"/>
          </p:cNvPicPr>
          <p:nvPr/>
        </p:nvPicPr>
        <p:blipFill>
          <a:blip r:embed="rId8"/>
          <a:stretch>
            <a:fillRect/>
          </a:stretch>
        </p:blipFill>
        <p:spPr>
          <a:xfrm>
            <a:off x="4377622" y="5680766"/>
            <a:ext cx="1139960" cy="353566"/>
          </a:xfrm>
          <a:prstGeom prst="rect">
            <a:avLst/>
          </a:prstGeom>
        </p:spPr>
      </p:pic>
      <p:pic>
        <p:nvPicPr>
          <p:cNvPr id="87" name="Picture 86" descr="Logo&#10;&#10;Description automatically generated">
            <a:extLst>
              <a:ext uri="{FF2B5EF4-FFF2-40B4-BE49-F238E27FC236}">
                <a16:creationId xmlns:a16="http://schemas.microsoft.com/office/drawing/2014/main" id="{4EF2106D-29CD-02A2-0342-4C84B6FF3359}"/>
              </a:ext>
            </a:extLst>
          </p:cNvPr>
          <p:cNvPicPr>
            <a:picLocks noChangeAspect="1"/>
          </p:cNvPicPr>
          <p:nvPr/>
        </p:nvPicPr>
        <p:blipFill>
          <a:blip r:embed="rId8"/>
          <a:stretch>
            <a:fillRect/>
          </a:stretch>
        </p:blipFill>
        <p:spPr>
          <a:xfrm>
            <a:off x="5606940" y="5194092"/>
            <a:ext cx="1139960" cy="353566"/>
          </a:xfrm>
          <a:prstGeom prst="rect">
            <a:avLst/>
          </a:prstGeom>
        </p:spPr>
      </p:pic>
      <p:pic>
        <p:nvPicPr>
          <p:cNvPr id="88" name="Picture 87" descr="Logo&#10;&#10;Description automatically generated">
            <a:extLst>
              <a:ext uri="{FF2B5EF4-FFF2-40B4-BE49-F238E27FC236}">
                <a16:creationId xmlns:a16="http://schemas.microsoft.com/office/drawing/2014/main" id="{1D356FE1-1835-F3A4-5413-5C896F3B7FFC}"/>
              </a:ext>
            </a:extLst>
          </p:cNvPr>
          <p:cNvPicPr>
            <a:picLocks noChangeAspect="1"/>
          </p:cNvPicPr>
          <p:nvPr/>
        </p:nvPicPr>
        <p:blipFill>
          <a:blip r:embed="rId8"/>
          <a:stretch>
            <a:fillRect/>
          </a:stretch>
        </p:blipFill>
        <p:spPr>
          <a:xfrm>
            <a:off x="5606940" y="5649699"/>
            <a:ext cx="1139960" cy="353566"/>
          </a:xfrm>
          <a:prstGeom prst="rect">
            <a:avLst/>
          </a:prstGeom>
        </p:spPr>
      </p:pic>
    </p:spTree>
    <p:extLst>
      <p:ext uri="{BB962C8B-B14F-4D97-AF65-F5344CB8AC3E}">
        <p14:creationId xmlns:p14="http://schemas.microsoft.com/office/powerpoint/2010/main" val="10958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44444E-6 L -0.54519 0.15555 " pathEditMode="relative" rAng="0" ptsTypes="AA">
                                      <p:cBhvr>
                                        <p:cTn id="6" dur="2000" fill="hold"/>
                                        <p:tgtEl>
                                          <p:spTgt spid="6"/>
                                        </p:tgtEl>
                                        <p:attrNameLst>
                                          <p:attrName>ppt_x</p:attrName>
                                          <p:attrName>ppt_y</p:attrName>
                                        </p:attrNameLst>
                                      </p:cBhvr>
                                      <p:rCtr x="-27266" y="7778"/>
                                    </p:animMotion>
                                  </p:childTnLst>
                                </p:cTn>
                              </p:par>
                              <p:par>
                                <p:cTn id="7" presetID="42" presetClass="path" presetSubtype="0" accel="50000" decel="50000" fill="hold" nodeType="withEffect">
                                  <p:stCondLst>
                                    <p:cond delay="0"/>
                                  </p:stCondLst>
                                  <p:childTnLst>
                                    <p:animMotion origin="layout" path="M 3.33333E-6 -3.7037E-7 L -0.59805 0.34676 " pathEditMode="relative" rAng="0" ptsTypes="AA">
                                      <p:cBhvr>
                                        <p:cTn id="8" dur="2000" fill="hold"/>
                                        <p:tgtEl>
                                          <p:spTgt spid="8"/>
                                        </p:tgtEl>
                                        <p:attrNameLst>
                                          <p:attrName>ppt_x</p:attrName>
                                          <p:attrName>ppt_y</p:attrName>
                                        </p:attrNameLst>
                                      </p:cBhvr>
                                      <p:rCtr x="-29909" y="17338"/>
                                    </p:animMotion>
                                  </p:childTnLst>
                                </p:cTn>
                              </p:par>
                              <p:par>
                                <p:cTn id="9" presetID="42" presetClass="path" presetSubtype="0" accel="50000" decel="50000" fill="hold" nodeType="withEffect">
                                  <p:stCondLst>
                                    <p:cond delay="0"/>
                                  </p:stCondLst>
                                  <p:childTnLst>
                                    <p:animMotion origin="layout" path="M 1.45833E-6 -7.40741E-7 L -0.22136 -0.26921 " pathEditMode="relative" rAng="0" ptsTypes="AA">
                                      <p:cBhvr>
                                        <p:cTn id="10" dur="2000" fill="hold"/>
                                        <p:tgtEl>
                                          <p:spTgt spid="10"/>
                                        </p:tgtEl>
                                        <p:attrNameLst>
                                          <p:attrName>ppt_x</p:attrName>
                                          <p:attrName>ppt_y</p:attrName>
                                        </p:attrNameLst>
                                      </p:cBhvr>
                                      <p:rCtr x="-11068" y="-13472"/>
                                    </p:animMotion>
                                  </p:childTnLst>
                                </p:cTn>
                              </p:par>
                              <p:par>
                                <p:cTn id="11" presetID="1" presetClass="exit"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B198E2-567D-DEA1-46CA-2947F9A8213F}"/>
              </a:ext>
            </a:extLst>
          </p:cNvPr>
          <p:cNvPicPr>
            <a:picLocks noChangeAspect="1"/>
          </p:cNvPicPr>
          <p:nvPr/>
        </p:nvPicPr>
        <p:blipFill rotWithShape="1">
          <a:blip r:embed="rId3"/>
          <a:srcRect l="26649" t="29787" r="46782" b="51489"/>
          <a:stretch/>
        </p:blipFill>
        <p:spPr>
          <a:xfrm>
            <a:off x="451750" y="1001949"/>
            <a:ext cx="11288499" cy="4474723"/>
          </a:xfrm>
          <a:prstGeom prst="rect">
            <a:avLst/>
          </a:prstGeom>
        </p:spPr>
      </p:pic>
    </p:spTree>
    <p:extLst>
      <p:ext uri="{BB962C8B-B14F-4D97-AF65-F5344CB8AC3E}">
        <p14:creationId xmlns:p14="http://schemas.microsoft.com/office/powerpoint/2010/main" val="252621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975720-BA92-7587-9A1C-6B9C52ED9AC4}"/>
              </a:ext>
            </a:extLst>
          </p:cNvPr>
          <p:cNvPicPr>
            <a:picLocks noChangeAspect="1"/>
          </p:cNvPicPr>
          <p:nvPr/>
        </p:nvPicPr>
        <p:blipFill rotWithShape="1">
          <a:blip r:embed="rId3"/>
          <a:srcRect l="8218" t="38582" r="24442" b="26099"/>
          <a:stretch/>
        </p:blipFill>
        <p:spPr>
          <a:xfrm>
            <a:off x="343636" y="1325468"/>
            <a:ext cx="11705218" cy="3453319"/>
          </a:xfrm>
          <a:prstGeom prst="rect">
            <a:avLst/>
          </a:prstGeom>
        </p:spPr>
      </p:pic>
    </p:spTree>
    <p:extLst>
      <p:ext uri="{BB962C8B-B14F-4D97-AF65-F5344CB8AC3E}">
        <p14:creationId xmlns:p14="http://schemas.microsoft.com/office/powerpoint/2010/main" val="2119626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TotalTime>
  <Words>2630</Words>
  <Application>Microsoft Office PowerPoint</Application>
  <PresentationFormat>Widescreen</PresentationFormat>
  <Paragraphs>168</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LiberationSans</vt:lpstr>
      <vt:lpstr>Segoe UI</vt:lpstr>
      <vt:lpstr>Symbol</vt:lpstr>
      <vt:lpstr>Office Theme</vt:lpstr>
      <vt:lpstr> Council  Family Den Pilot Program</vt:lpstr>
      <vt:lpstr>Annual Health and Medical Records</vt:lpstr>
      <vt:lpstr>STAY UP TO DATE ON CUB SCOUTING</vt:lpstr>
      <vt:lpstr>STAY UP TO DATE ON CUB SCOUTING</vt:lpstr>
      <vt:lpstr>PowerPoint Presentation</vt:lpstr>
      <vt:lpstr>PowerPoint Presentation</vt:lpstr>
      <vt:lpstr>PowerPoint Presentation</vt:lpstr>
      <vt:lpstr>PowerPoint Presentation</vt:lpstr>
      <vt:lpstr>PowerPoint Presentation</vt:lpstr>
      <vt:lpstr>What positives has your pack experienced with Family Scouting</vt:lpstr>
      <vt:lpstr>What challenges has your pack experienced with Family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GUIDE TO SAFE SCOUTING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Darin Kinn</dc:creator>
  <cp:lastModifiedBy>Nancy Allen</cp:lastModifiedBy>
  <cp:revision>10</cp:revision>
  <dcterms:created xsi:type="dcterms:W3CDTF">2020-07-30T13:31:08Z</dcterms:created>
  <dcterms:modified xsi:type="dcterms:W3CDTF">2022-07-12T18:58:19Z</dcterms:modified>
</cp:coreProperties>
</file>