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Apricots" panose="020B0604020202020204" charset="0"/>
      <p:regular r:id="rId25"/>
    </p:embeddedFont>
    <p:embeddedFont>
      <p:font typeface="Proxima Nova Condensed" panose="020B0604020202020204" charset="0"/>
      <p:regular r:id="rId26"/>
    </p:embeddedFont>
    <p:embeddedFont>
      <p:font typeface="Proxima Nova Condensed Bold"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1284" y="28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23.07.2025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Look at this yardstick as you child’s life.  Each ½ inch equals 1 year of his life.  36 inches - 72 years, the average person's lifespan.  At 1/2" (1 year) he is cruising the carpet and furniture, getting into all kinds of things he shouldn't. At 3” he's six and is in first grade, and excited about school. At 5-1/2" he's eleven, and is moving on to Jr. High or Middle School.  At 9" he's eighteen and graduating High School. You're busting your buttons with pride for him in his cap and gown. At 11" he's graduating from college and has moved on to his own life and family. </a:t>
            </a:r>
            <a:br>
              <a:rPr lang="en-US" dirty="0"/>
            </a:br>
            <a:r>
              <a:rPr lang="en-US" dirty="0"/>
              <a:t>I'd like to go back to the 2" between 3" and 5" (between 6 and 10 years old). </a:t>
            </a:r>
          </a:p>
          <a:p>
            <a:r>
              <a:rPr lang="en-US" dirty="0"/>
              <a:t>These 2,3, or 4 years are key years in your child's development. Many of their decision-making skills, ethics and morals will be developed and reinforced during this time. A recent study showed that young people who were close to a caring adult in these early years were less likely to get into trouble with drugs, crime, etc. and were more likely to continue in school.  These five years are the years of the Cub Scout. Lions through Arrow of Light.</a:t>
            </a:r>
          </a:p>
          <a:p>
            <a:endParaRPr lang="en-US" dirty="0"/>
          </a:p>
          <a:p>
            <a:r>
              <a:rPr lang="en-US" dirty="0"/>
              <a:t>     In Cub Scouting we need every family to get involved this much.[refer to the distance between your fingers]. "This much" is different for everybody. Your "This much" might be as a committee member, or a den leader for your child; or for others', it might be organizing an outing, handling the Pack treasury, writing a newsletter, organizing the Blue and Gold banquet. It might even be as a Cubmaster.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3.png"/><Relationship Id="rId4" Type="http://schemas.openxmlformats.org/officeDocument/2006/relationships/image" Target="../media/image14.png"/><Relationship Id="rId9"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7.xml"/><Relationship Id="rId7" Type="http://schemas.openxmlformats.org/officeDocument/2006/relationships/image" Target="../media/image8.sv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17059" y="2626300"/>
            <a:ext cx="5034400" cy="5034400"/>
          </a:xfrm>
          <a:custGeom>
            <a:avLst/>
            <a:gdLst/>
            <a:ahLst/>
            <a:cxnLst/>
            <a:rect l="l" t="t" r="r" b="b"/>
            <a:pathLst>
              <a:path w="5034400" h="5034400">
                <a:moveTo>
                  <a:pt x="0" y="0"/>
                </a:moveTo>
                <a:lnTo>
                  <a:pt x="5034399" y="0"/>
                </a:lnTo>
                <a:lnTo>
                  <a:pt x="5034399" y="5034400"/>
                </a:lnTo>
                <a:lnTo>
                  <a:pt x="0" y="50344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2570085" y="651312"/>
            <a:ext cx="13147831" cy="1701684"/>
          </a:xfrm>
          <a:prstGeom prst="rect">
            <a:avLst/>
          </a:prstGeom>
        </p:spPr>
        <p:txBody>
          <a:bodyPr wrap="square" lIns="0" tIns="0" rIns="0" bIns="0" rtlCol="0" anchor="t">
            <a:spAutoFit/>
          </a:bodyPr>
          <a:lstStyle/>
          <a:p>
            <a:pPr algn="ctr">
              <a:lnSpc>
                <a:spcPts val="14560"/>
              </a:lnSpc>
              <a:spcBef>
                <a:spcPct val="0"/>
              </a:spcBef>
            </a:pPr>
            <a:r>
              <a:rPr lang="en-US" sz="10400" b="1" dirty="0">
                <a:solidFill>
                  <a:srgbClr val="003F87"/>
                </a:solidFill>
                <a:latin typeface="Proxima Nova Condensed Bold"/>
                <a:ea typeface="Proxima Nova Condensed Bold"/>
                <a:cs typeface="Proxima Nova Condensed Bold"/>
                <a:sym typeface="Proxima Nova Condensed Bold"/>
              </a:rPr>
              <a:t>Welcome to Cub Scouts</a:t>
            </a:r>
          </a:p>
        </p:txBody>
      </p:sp>
      <p:sp>
        <p:nvSpPr>
          <p:cNvPr id="4" name="TextBox 4"/>
          <p:cNvSpPr txBox="1"/>
          <p:nvPr/>
        </p:nvSpPr>
        <p:spPr>
          <a:xfrm>
            <a:off x="1028700" y="7478978"/>
            <a:ext cx="16611117" cy="2503170"/>
          </a:xfrm>
          <a:prstGeom prst="rect">
            <a:avLst/>
          </a:prstGeom>
        </p:spPr>
        <p:txBody>
          <a:bodyPr lIns="0" tIns="0" rIns="0" bIns="0" rtlCol="0" anchor="t">
            <a:spAutoFit/>
          </a:bodyPr>
          <a:lstStyle/>
          <a:p>
            <a:pPr algn="ctr">
              <a:lnSpc>
                <a:spcPts val="10080"/>
              </a:lnSpc>
              <a:spcBef>
                <a:spcPct val="0"/>
              </a:spcBef>
            </a:pPr>
            <a:r>
              <a:rPr lang="en-US" sz="7200" b="1">
                <a:solidFill>
                  <a:srgbClr val="003F87"/>
                </a:solidFill>
                <a:latin typeface="Proxima Nova Condensed Bold"/>
                <a:ea typeface="Proxima Nova Condensed Bold"/>
                <a:cs typeface="Proxima Nova Condensed Bold"/>
                <a:sym typeface="Proxima Nova Condensed Bold"/>
              </a:rPr>
              <a:t>Cub Scouts is where ADVENTURE meets FUN and FRIENDS!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42143" y="8181284"/>
            <a:ext cx="1077016" cy="1077016"/>
          </a:xfrm>
          <a:custGeom>
            <a:avLst/>
            <a:gdLst/>
            <a:ahLst/>
            <a:cxnLst/>
            <a:rect l="l" t="t" r="r" b="b"/>
            <a:pathLst>
              <a:path w="1077016" h="1077016">
                <a:moveTo>
                  <a:pt x="0" y="0"/>
                </a:moveTo>
                <a:lnTo>
                  <a:pt x="1077015" y="0"/>
                </a:lnTo>
                <a:lnTo>
                  <a:pt x="1077015" y="1077016"/>
                </a:lnTo>
                <a:lnTo>
                  <a:pt x="0" y="1077016"/>
                </a:lnTo>
                <a:lnTo>
                  <a:pt x="0" y="0"/>
                </a:lnTo>
                <a:close/>
              </a:path>
            </a:pathLst>
          </a:custGeom>
          <a:blipFill>
            <a:blip r:embed="rId2"/>
            <a:stretch>
              <a:fillRect/>
            </a:stretch>
          </a:blipFill>
        </p:spPr>
        <p:txBody>
          <a:bodyPr/>
          <a:lstStyle/>
          <a:p>
            <a:endParaRPr lang="en-US"/>
          </a:p>
        </p:txBody>
      </p:sp>
      <p:sp>
        <p:nvSpPr>
          <p:cNvPr id="3" name="Freeform 3"/>
          <p:cNvSpPr/>
          <p:nvPr/>
        </p:nvSpPr>
        <p:spPr>
          <a:xfrm>
            <a:off x="16127187" y="9327996"/>
            <a:ext cx="1506928" cy="452271"/>
          </a:xfrm>
          <a:custGeom>
            <a:avLst/>
            <a:gdLst/>
            <a:ahLst/>
            <a:cxnLst/>
            <a:rect l="l" t="t" r="r" b="b"/>
            <a:pathLst>
              <a:path w="1506928" h="452271">
                <a:moveTo>
                  <a:pt x="0" y="0"/>
                </a:moveTo>
                <a:lnTo>
                  <a:pt x="1506928" y="0"/>
                </a:lnTo>
                <a:lnTo>
                  <a:pt x="1506928" y="452271"/>
                </a:lnTo>
                <a:lnTo>
                  <a:pt x="0" y="452271"/>
                </a:lnTo>
                <a:lnTo>
                  <a:pt x="0" y="0"/>
                </a:lnTo>
                <a:close/>
              </a:path>
            </a:pathLst>
          </a:custGeom>
          <a:blipFill>
            <a:blip r:embed="rId3"/>
            <a:stretch>
              <a:fillRect/>
            </a:stretch>
          </a:blipFill>
        </p:spPr>
        <p:txBody>
          <a:bodyPr/>
          <a:lstStyle/>
          <a:p>
            <a:endParaRPr lang="en-US"/>
          </a:p>
        </p:txBody>
      </p:sp>
      <p:sp>
        <p:nvSpPr>
          <p:cNvPr id="4" name="AutoShape 4"/>
          <p:cNvSpPr/>
          <p:nvPr/>
        </p:nvSpPr>
        <p:spPr>
          <a:xfrm>
            <a:off x="-2809042" y="9258300"/>
            <a:ext cx="18266908" cy="0"/>
          </a:xfrm>
          <a:prstGeom prst="line">
            <a:avLst/>
          </a:prstGeom>
          <a:ln w="38100" cap="flat">
            <a:solidFill>
              <a:srgbClr val="003F87"/>
            </a:solidFill>
            <a:prstDash val="solid"/>
            <a:headEnd type="none" w="sm" len="sm"/>
            <a:tailEnd type="none" w="sm" len="sm"/>
          </a:ln>
        </p:spPr>
        <p:txBody>
          <a:bodyPr/>
          <a:lstStyle/>
          <a:p>
            <a:endParaRPr lang="en-US"/>
          </a:p>
        </p:txBody>
      </p:sp>
      <p:sp>
        <p:nvSpPr>
          <p:cNvPr id="5" name="AutoShape 5"/>
          <p:cNvSpPr/>
          <p:nvPr/>
        </p:nvSpPr>
        <p:spPr>
          <a:xfrm>
            <a:off x="16899701" y="-9452098"/>
            <a:ext cx="0" cy="17343648"/>
          </a:xfrm>
          <a:prstGeom prst="line">
            <a:avLst/>
          </a:prstGeom>
          <a:ln w="38100" cap="flat">
            <a:solidFill>
              <a:srgbClr val="003F87"/>
            </a:solidFill>
            <a:prstDash val="solid"/>
            <a:headEnd type="none" w="sm" len="sm"/>
            <a:tailEnd type="none" w="sm" len="sm"/>
          </a:ln>
        </p:spPr>
        <p:txBody>
          <a:bodyPr/>
          <a:lstStyle/>
          <a:p>
            <a:endParaRPr lang="en-US"/>
          </a:p>
        </p:txBody>
      </p:sp>
      <p:sp>
        <p:nvSpPr>
          <p:cNvPr id="6" name="TextBox 6"/>
          <p:cNvSpPr txBox="1"/>
          <p:nvPr/>
        </p:nvSpPr>
        <p:spPr>
          <a:xfrm>
            <a:off x="2300011" y="36830"/>
            <a:ext cx="13687978" cy="1783714"/>
          </a:xfrm>
          <a:prstGeom prst="rect">
            <a:avLst/>
          </a:prstGeom>
        </p:spPr>
        <p:txBody>
          <a:bodyPr lIns="0" tIns="0" rIns="0" bIns="0" rtlCol="0" anchor="t">
            <a:spAutoFit/>
          </a:bodyPr>
          <a:lstStyle/>
          <a:p>
            <a:pPr marL="0" lvl="0" indent="0" algn="ctr">
              <a:lnSpc>
                <a:spcPts val="14560"/>
              </a:lnSpc>
              <a:spcBef>
                <a:spcPct val="0"/>
              </a:spcBef>
            </a:pPr>
            <a:r>
              <a:rPr lang="en-US" sz="10400" b="1">
                <a:solidFill>
                  <a:srgbClr val="003F87"/>
                </a:solidFill>
                <a:latin typeface="Proxima Nova Condensed Bold"/>
                <a:ea typeface="Proxima Nova Condensed Bold"/>
                <a:cs typeface="Proxima Nova Condensed Bold"/>
                <a:sym typeface="Proxima Nova Condensed Bold"/>
              </a:rPr>
              <a:t>Activities</a:t>
            </a:r>
          </a:p>
        </p:txBody>
      </p:sp>
      <p:sp>
        <p:nvSpPr>
          <p:cNvPr id="7" name="TextBox 7"/>
          <p:cNvSpPr txBox="1"/>
          <p:nvPr/>
        </p:nvSpPr>
        <p:spPr>
          <a:xfrm>
            <a:off x="1523990" y="1725295"/>
            <a:ext cx="15022632" cy="6756400"/>
          </a:xfrm>
          <a:prstGeom prst="rect">
            <a:avLst/>
          </a:prstGeom>
        </p:spPr>
        <p:txBody>
          <a:bodyPr lIns="0" tIns="0" rIns="0" bIns="0" rtlCol="0" anchor="t">
            <a:spAutoFit/>
          </a:bodyPr>
          <a:lstStyle/>
          <a:p>
            <a:pPr algn="l">
              <a:lnSpc>
                <a:spcPts val="7699"/>
              </a:lnSpc>
            </a:pPr>
            <a:r>
              <a:rPr lang="en-US" sz="5499" b="1">
                <a:solidFill>
                  <a:srgbClr val="003F87"/>
                </a:solidFill>
                <a:latin typeface="Proxima Nova Condensed Bold"/>
                <a:ea typeface="Proxima Nova Condensed Bold"/>
                <a:cs typeface="Proxima Nova Condensed Bold"/>
                <a:sym typeface="Proxima Nova Condensed Bold"/>
              </a:rPr>
              <a:t>Camping in the Spring and Fall</a:t>
            </a:r>
          </a:p>
          <a:p>
            <a:pPr algn="l">
              <a:lnSpc>
                <a:spcPts val="7699"/>
              </a:lnSpc>
            </a:pPr>
            <a:r>
              <a:rPr lang="en-US" sz="5499" b="1">
                <a:solidFill>
                  <a:srgbClr val="003F87"/>
                </a:solidFill>
                <a:latin typeface="Proxima Nova Condensed Bold"/>
                <a:ea typeface="Proxima Nova Condensed Bold"/>
                <a:cs typeface="Proxima Nova Condensed Bold"/>
                <a:sym typeface="Proxima Nova Condensed Bold"/>
              </a:rPr>
              <a:t>Day Camp during School breaks</a:t>
            </a:r>
          </a:p>
          <a:p>
            <a:pPr algn="l">
              <a:lnSpc>
                <a:spcPts val="7699"/>
              </a:lnSpc>
            </a:pPr>
            <a:r>
              <a:rPr lang="en-US" sz="5499" b="1">
                <a:solidFill>
                  <a:srgbClr val="003F87"/>
                </a:solidFill>
                <a:latin typeface="Proxima Nova Condensed Bold"/>
                <a:ea typeface="Proxima Nova Condensed Bold"/>
                <a:cs typeface="Proxima Nova Condensed Bold"/>
                <a:sym typeface="Proxima Nova Condensed Bold"/>
              </a:rPr>
              <a:t>Pinewood Derby</a:t>
            </a:r>
          </a:p>
          <a:p>
            <a:pPr algn="l">
              <a:lnSpc>
                <a:spcPts val="7699"/>
              </a:lnSpc>
            </a:pPr>
            <a:r>
              <a:rPr lang="en-US" sz="5499" b="1">
                <a:solidFill>
                  <a:srgbClr val="003F87"/>
                </a:solidFill>
                <a:latin typeface="Proxima Nova Condensed Bold"/>
                <a:ea typeface="Proxima Nova Condensed Bold"/>
                <a:cs typeface="Proxima Nova Condensed Bold"/>
                <a:sym typeface="Proxima Nova Condensed Bold"/>
              </a:rPr>
              <a:t>Blue &amp; Gold Banquet</a:t>
            </a:r>
          </a:p>
          <a:p>
            <a:pPr algn="l">
              <a:lnSpc>
                <a:spcPts val="7699"/>
              </a:lnSpc>
            </a:pPr>
            <a:r>
              <a:rPr lang="en-US" sz="5499" b="1">
                <a:solidFill>
                  <a:srgbClr val="003F87"/>
                </a:solidFill>
                <a:latin typeface="Proxima Nova Condensed Bold"/>
                <a:ea typeface="Proxima Nova Condensed Bold"/>
                <a:cs typeface="Proxima Nova Condensed Bold"/>
                <a:sym typeface="Proxima Nova Condensed Bold"/>
              </a:rPr>
              <a:t>Webelos Adventure Camp</a:t>
            </a:r>
          </a:p>
          <a:p>
            <a:pPr algn="l">
              <a:lnSpc>
                <a:spcPts val="7699"/>
              </a:lnSpc>
            </a:pPr>
            <a:r>
              <a:rPr lang="en-US" sz="5499" b="1">
                <a:solidFill>
                  <a:srgbClr val="003F87"/>
                </a:solidFill>
                <a:latin typeface="Proxima Nova Condensed Bold"/>
                <a:ea typeface="Proxima Nova Condensed Bold"/>
                <a:cs typeface="Proxima Nova Condensed Bold"/>
                <a:sym typeface="Proxima Nova Condensed Bold"/>
              </a:rPr>
              <a:t>Cub Overnighter </a:t>
            </a:r>
          </a:p>
          <a:p>
            <a:pPr marL="0" lvl="0" indent="0" algn="l">
              <a:lnSpc>
                <a:spcPts val="7699"/>
              </a:lnSpc>
              <a:spcBef>
                <a:spcPct val="0"/>
              </a:spcBef>
            </a:pPr>
            <a:r>
              <a:rPr lang="en-US" sz="5499" b="1">
                <a:solidFill>
                  <a:srgbClr val="003F87"/>
                </a:solidFill>
                <a:latin typeface="Proxima Nova Condensed Bold"/>
                <a:ea typeface="Proxima Nova Condensed Bold"/>
                <a:cs typeface="Proxima Nova Condensed Bold"/>
                <a:sym typeface="Proxima Nova Condensed Bold"/>
              </a:rPr>
              <a:t>and so much more!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42143" y="8181284"/>
            <a:ext cx="1077016" cy="1077016"/>
          </a:xfrm>
          <a:custGeom>
            <a:avLst/>
            <a:gdLst/>
            <a:ahLst/>
            <a:cxnLst/>
            <a:rect l="l" t="t" r="r" b="b"/>
            <a:pathLst>
              <a:path w="1077016" h="1077016">
                <a:moveTo>
                  <a:pt x="0" y="0"/>
                </a:moveTo>
                <a:lnTo>
                  <a:pt x="1077015" y="0"/>
                </a:lnTo>
                <a:lnTo>
                  <a:pt x="1077015" y="1077016"/>
                </a:lnTo>
                <a:lnTo>
                  <a:pt x="0" y="1077016"/>
                </a:lnTo>
                <a:lnTo>
                  <a:pt x="0" y="0"/>
                </a:lnTo>
                <a:close/>
              </a:path>
            </a:pathLst>
          </a:custGeom>
          <a:blipFill>
            <a:blip r:embed="rId2"/>
            <a:stretch>
              <a:fillRect/>
            </a:stretch>
          </a:blipFill>
        </p:spPr>
        <p:txBody>
          <a:bodyPr/>
          <a:lstStyle/>
          <a:p>
            <a:endParaRPr lang="en-US"/>
          </a:p>
        </p:txBody>
      </p:sp>
      <p:sp>
        <p:nvSpPr>
          <p:cNvPr id="3" name="Freeform 3"/>
          <p:cNvSpPr/>
          <p:nvPr/>
        </p:nvSpPr>
        <p:spPr>
          <a:xfrm>
            <a:off x="16127187" y="9327996"/>
            <a:ext cx="1506928" cy="452271"/>
          </a:xfrm>
          <a:custGeom>
            <a:avLst/>
            <a:gdLst/>
            <a:ahLst/>
            <a:cxnLst/>
            <a:rect l="l" t="t" r="r" b="b"/>
            <a:pathLst>
              <a:path w="1506928" h="452271">
                <a:moveTo>
                  <a:pt x="0" y="0"/>
                </a:moveTo>
                <a:lnTo>
                  <a:pt x="1506928" y="0"/>
                </a:lnTo>
                <a:lnTo>
                  <a:pt x="1506928" y="452271"/>
                </a:lnTo>
                <a:lnTo>
                  <a:pt x="0" y="452271"/>
                </a:lnTo>
                <a:lnTo>
                  <a:pt x="0" y="0"/>
                </a:lnTo>
                <a:close/>
              </a:path>
            </a:pathLst>
          </a:custGeom>
          <a:blipFill>
            <a:blip r:embed="rId3"/>
            <a:stretch>
              <a:fillRect/>
            </a:stretch>
          </a:blipFill>
        </p:spPr>
        <p:txBody>
          <a:bodyPr/>
          <a:lstStyle/>
          <a:p>
            <a:endParaRPr lang="en-US"/>
          </a:p>
        </p:txBody>
      </p:sp>
      <p:sp>
        <p:nvSpPr>
          <p:cNvPr id="4" name="AutoShape 4"/>
          <p:cNvSpPr/>
          <p:nvPr/>
        </p:nvSpPr>
        <p:spPr>
          <a:xfrm>
            <a:off x="-2809042" y="9258300"/>
            <a:ext cx="18266908" cy="0"/>
          </a:xfrm>
          <a:prstGeom prst="line">
            <a:avLst/>
          </a:prstGeom>
          <a:ln w="38100" cap="flat">
            <a:solidFill>
              <a:srgbClr val="003F87"/>
            </a:solidFill>
            <a:prstDash val="solid"/>
            <a:headEnd type="none" w="sm" len="sm"/>
            <a:tailEnd type="none" w="sm" len="sm"/>
          </a:ln>
        </p:spPr>
        <p:txBody>
          <a:bodyPr/>
          <a:lstStyle/>
          <a:p>
            <a:endParaRPr lang="en-US"/>
          </a:p>
        </p:txBody>
      </p:sp>
      <p:sp>
        <p:nvSpPr>
          <p:cNvPr id="5" name="Freeform 5"/>
          <p:cNvSpPr/>
          <p:nvPr/>
        </p:nvSpPr>
        <p:spPr>
          <a:xfrm>
            <a:off x="884300" y="3468198"/>
            <a:ext cx="16519401" cy="2544383"/>
          </a:xfrm>
          <a:custGeom>
            <a:avLst/>
            <a:gdLst/>
            <a:ahLst/>
            <a:cxnLst/>
            <a:rect l="l" t="t" r="r" b="b"/>
            <a:pathLst>
              <a:path w="16519401" h="2544383">
                <a:moveTo>
                  <a:pt x="0" y="0"/>
                </a:moveTo>
                <a:lnTo>
                  <a:pt x="16519400" y="0"/>
                </a:lnTo>
                <a:lnTo>
                  <a:pt x="16519400" y="2544383"/>
                </a:lnTo>
                <a:lnTo>
                  <a:pt x="0" y="2544383"/>
                </a:lnTo>
                <a:lnTo>
                  <a:pt x="0" y="0"/>
                </a:lnTo>
                <a:close/>
              </a:path>
            </a:pathLst>
          </a:custGeom>
          <a:blipFill>
            <a:blip r:embed="rId4"/>
            <a:stretch>
              <a:fillRect b="-633"/>
            </a:stretch>
          </a:blipFill>
        </p:spPr>
        <p:txBody>
          <a:bodyPr/>
          <a:lstStyle/>
          <a:p>
            <a:endParaRPr lang="en-US"/>
          </a:p>
        </p:txBody>
      </p:sp>
      <p:sp>
        <p:nvSpPr>
          <p:cNvPr id="6" name="TextBox 6"/>
          <p:cNvSpPr txBox="1"/>
          <p:nvPr/>
        </p:nvSpPr>
        <p:spPr>
          <a:xfrm>
            <a:off x="2300011" y="36830"/>
            <a:ext cx="13687978" cy="1783714"/>
          </a:xfrm>
          <a:prstGeom prst="rect">
            <a:avLst/>
          </a:prstGeom>
        </p:spPr>
        <p:txBody>
          <a:bodyPr lIns="0" tIns="0" rIns="0" bIns="0" rtlCol="0" anchor="t">
            <a:spAutoFit/>
          </a:bodyPr>
          <a:lstStyle/>
          <a:p>
            <a:pPr marL="0" lvl="0" indent="0" algn="ctr">
              <a:lnSpc>
                <a:spcPts val="14560"/>
              </a:lnSpc>
              <a:spcBef>
                <a:spcPct val="0"/>
              </a:spcBef>
            </a:pPr>
            <a:r>
              <a:rPr lang="en-US" sz="10400" b="1">
                <a:solidFill>
                  <a:srgbClr val="003F87"/>
                </a:solidFill>
                <a:latin typeface="Proxima Nova Condensed Bold"/>
                <a:ea typeface="Proxima Nova Condensed Bold"/>
                <a:cs typeface="Proxima Nova Condensed Bold"/>
                <a:sym typeface="Proxima Nova Condensed Bold"/>
              </a:rPr>
              <a:t>Advancements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3046705"/>
            <a:ext cx="4425544" cy="4193590"/>
          </a:xfrm>
          <a:custGeom>
            <a:avLst/>
            <a:gdLst/>
            <a:ahLst/>
            <a:cxnLst/>
            <a:rect l="l" t="t" r="r" b="b"/>
            <a:pathLst>
              <a:path w="4425544" h="4193590">
                <a:moveTo>
                  <a:pt x="0" y="0"/>
                </a:moveTo>
                <a:lnTo>
                  <a:pt x="4425544" y="0"/>
                </a:lnTo>
                <a:lnTo>
                  <a:pt x="4425544" y="4193590"/>
                </a:lnTo>
                <a:lnTo>
                  <a:pt x="0" y="4193590"/>
                </a:lnTo>
                <a:lnTo>
                  <a:pt x="0" y="0"/>
                </a:lnTo>
                <a:close/>
              </a:path>
            </a:pathLst>
          </a:custGeom>
          <a:blipFill>
            <a:blip r:embed="rId2"/>
            <a:stretch>
              <a:fillRect r="-515220" b="-633"/>
            </a:stretch>
          </a:blipFill>
        </p:spPr>
        <p:txBody>
          <a:bodyPr/>
          <a:lstStyle/>
          <a:p>
            <a:endParaRPr lang="en-US"/>
          </a:p>
        </p:txBody>
      </p:sp>
      <p:sp>
        <p:nvSpPr>
          <p:cNvPr id="3" name="TextBox 3"/>
          <p:cNvSpPr txBox="1"/>
          <p:nvPr/>
        </p:nvSpPr>
        <p:spPr>
          <a:xfrm>
            <a:off x="2300011" y="36830"/>
            <a:ext cx="13687978" cy="1783714"/>
          </a:xfrm>
          <a:prstGeom prst="rect">
            <a:avLst/>
          </a:prstGeom>
        </p:spPr>
        <p:txBody>
          <a:bodyPr lIns="0" tIns="0" rIns="0" bIns="0" rtlCol="0" anchor="t">
            <a:spAutoFit/>
          </a:bodyPr>
          <a:lstStyle/>
          <a:p>
            <a:pPr marL="0" lvl="0" indent="0" algn="ctr">
              <a:lnSpc>
                <a:spcPts val="14560"/>
              </a:lnSpc>
              <a:spcBef>
                <a:spcPct val="0"/>
              </a:spcBef>
            </a:pPr>
            <a:r>
              <a:rPr lang="en-US" sz="10400" b="1">
                <a:solidFill>
                  <a:srgbClr val="003F87"/>
                </a:solidFill>
                <a:latin typeface="Proxima Nova Condensed Bold"/>
                <a:ea typeface="Proxima Nova Condensed Bold"/>
                <a:cs typeface="Proxima Nova Condensed Bold"/>
                <a:sym typeface="Proxima Nova Condensed Bold"/>
              </a:rPr>
              <a:t>Advancements</a:t>
            </a:r>
          </a:p>
        </p:txBody>
      </p:sp>
      <p:sp>
        <p:nvSpPr>
          <p:cNvPr id="4" name="TextBox 4"/>
          <p:cNvSpPr txBox="1"/>
          <p:nvPr/>
        </p:nvSpPr>
        <p:spPr>
          <a:xfrm>
            <a:off x="6010977" y="3143250"/>
            <a:ext cx="9172644" cy="3841750"/>
          </a:xfrm>
          <a:prstGeom prst="rect">
            <a:avLst/>
          </a:prstGeom>
        </p:spPr>
        <p:txBody>
          <a:bodyPr lIns="0" tIns="0" rIns="0" bIns="0" rtlCol="0" anchor="t">
            <a:spAutoFit/>
          </a:bodyPr>
          <a:lstStyle/>
          <a:p>
            <a:pPr marL="0" lvl="0" indent="0" algn="l">
              <a:lnSpc>
                <a:spcPts val="7699"/>
              </a:lnSpc>
              <a:spcBef>
                <a:spcPct val="0"/>
              </a:spcBef>
            </a:pPr>
            <a:r>
              <a:rPr lang="en-US" sz="5499" b="1" u="none" strike="noStrike">
                <a:solidFill>
                  <a:srgbClr val="003F87"/>
                </a:solidFill>
                <a:latin typeface="Proxima Nova Condensed Bold"/>
                <a:ea typeface="Proxima Nova Condensed Bold"/>
                <a:cs typeface="Proxima Nova Condensed Bold"/>
                <a:sym typeface="Proxima Nova Condensed Bold"/>
              </a:rPr>
              <a:t>All Kindergartners join a Lion Den.</a:t>
            </a:r>
          </a:p>
          <a:p>
            <a:pPr marL="0" lvl="0" indent="0" algn="l">
              <a:lnSpc>
                <a:spcPts val="7699"/>
              </a:lnSpc>
              <a:spcBef>
                <a:spcPct val="0"/>
              </a:spcBef>
            </a:pPr>
            <a:r>
              <a:rPr lang="en-US" sz="5499" b="1" u="none" strike="noStrike">
                <a:solidFill>
                  <a:srgbClr val="003F87"/>
                </a:solidFill>
                <a:latin typeface="Proxima Nova Condensed Bold"/>
                <a:ea typeface="Proxima Nova Condensed Bold"/>
                <a:cs typeface="Proxima Nova Condensed Bold"/>
                <a:sym typeface="Proxima Nova Condensed Bold"/>
              </a:rPr>
              <a:t>Lion Cubs all have an adult who serves as the Lion’s partner.</a:t>
            </a:r>
          </a:p>
        </p:txBody>
      </p:sp>
      <p:sp>
        <p:nvSpPr>
          <p:cNvPr id="5" name="Freeform 5"/>
          <p:cNvSpPr/>
          <p:nvPr/>
        </p:nvSpPr>
        <p:spPr>
          <a:xfrm>
            <a:off x="16342143" y="8181284"/>
            <a:ext cx="1077016" cy="1077016"/>
          </a:xfrm>
          <a:custGeom>
            <a:avLst/>
            <a:gdLst/>
            <a:ahLst/>
            <a:cxnLst/>
            <a:rect l="l" t="t" r="r" b="b"/>
            <a:pathLst>
              <a:path w="1077016" h="1077016">
                <a:moveTo>
                  <a:pt x="0" y="0"/>
                </a:moveTo>
                <a:lnTo>
                  <a:pt x="1077015" y="0"/>
                </a:lnTo>
                <a:lnTo>
                  <a:pt x="1077015" y="1077016"/>
                </a:lnTo>
                <a:lnTo>
                  <a:pt x="0" y="1077016"/>
                </a:lnTo>
                <a:lnTo>
                  <a:pt x="0" y="0"/>
                </a:lnTo>
                <a:close/>
              </a:path>
            </a:pathLst>
          </a:custGeom>
          <a:blipFill>
            <a:blip r:embed="rId3"/>
            <a:stretch>
              <a:fillRect/>
            </a:stretch>
          </a:blipFill>
        </p:spPr>
        <p:txBody>
          <a:bodyPr/>
          <a:lstStyle/>
          <a:p>
            <a:endParaRPr lang="en-US"/>
          </a:p>
        </p:txBody>
      </p:sp>
      <p:sp>
        <p:nvSpPr>
          <p:cNvPr id="6" name="Freeform 6"/>
          <p:cNvSpPr/>
          <p:nvPr/>
        </p:nvSpPr>
        <p:spPr>
          <a:xfrm>
            <a:off x="16127187" y="9327996"/>
            <a:ext cx="1506928" cy="452271"/>
          </a:xfrm>
          <a:custGeom>
            <a:avLst/>
            <a:gdLst/>
            <a:ahLst/>
            <a:cxnLst/>
            <a:rect l="l" t="t" r="r" b="b"/>
            <a:pathLst>
              <a:path w="1506928" h="452271">
                <a:moveTo>
                  <a:pt x="0" y="0"/>
                </a:moveTo>
                <a:lnTo>
                  <a:pt x="1506928" y="0"/>
                </a:lnTo>
                <a:lnTo>
                  <a:pt x="1506928" y="452271"/>
                </a:lnTo>
                <a:lnTo>
                  <a:pt x="0" y="452271"/>
                </a:lnTo>
                <a:lnTo>
                  <a:pt x="0" y="0"/>
                </a:lnTo>
                <a:close/>
              </a:path>
            </a:pathLst>
          </a:custGeom>
          <a:blipFill>
            <a:blip r:embed="rId4"/>
            <a:stretch>
              <a:fillRect/>
            </a:stretch>
          </a:blipFill>
        </p:spPr>
        <p:txBody>
          <a:bodyPr/>
          <a:lstStyle/>
          <a:p>
            <a:endParaRPr lang="en-US"/>
          </a:p>
        </p:txBody>
      </p:sp>
      <p:sp>
        <p:nvSpPr>
          <p:cNvPr id="7" name="AutoShape 7"/>
          <p:cNvSpPr/>
          <p:nvPr/>
        </p:nvSpPr>
        <p:spPr>
          <a:xfrm>
            <a:off x="-2809042" y="9258300"/>
            <a:ext cx="18266908" cy="0"/>
          </a:xfrm>
          <a:prstGeom prst="line">
            <a:avLst/>
          </a:prstGeom>
          <a:ln w="38100" cap="flat">
            <a:solidFill>
              <a:srgbClr val="003F87"/>
            </a:solidFill>
            <a:prstDash val="solid"/>
            <a:headEnd type="none" w="sm" len="sm"/>
            <a:tailEnd type="none" w="sm" len="sm"/>
          </a:ln>
        </p:spPr>
        <p:txBody>
          <a:bodyPr/>
          <a:lstStyle/>
          <a:p>
            <a:endParaRPr lang="en-US"/>
          </a:p>
        </p:txBody>
      </p:sp>
      <p:sp>
        <p:nvSpPr>
          <p:cNvPr id="8" name="AutoShape 8"/>
          <p:cNvSpPr/>
          <p:nvPr/>
        </p:nvSpPr>
        <p:spPr>
          <a:xfrm>
            <a:off x="16899701" y="-9452098"/>
            <a:ext cx="0" cy="17343648"/>
          </a:xfrm>
          <a:prstGeom prst="line">
            <a:avLst/>
          </a:prstGeom>
          <a:ln w="38100" cap="flat">
            <a:solidFill>
              <a:srgbClr val="003F87"/>
            </a:solidFill>
            <a:prstDash val="solid"/>
            <a:headEnd type="none" w="sm" len="sm"/>
            <a:tailEnd type="none" w="sm" len="sm"/>
          </a:ln>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3047047"/>
            <a:ext cx="4425315" cy="4193858"/>
          </a:xfrm>
          <a:custGeom>
            <a:avLst/>
            <a:gdLst/>
            <a:ahLst/>
            <a:cxnLst/>
            <a:rect l="l" t="t" r="r" b="b"/>
            <a:pathLst>
              <a:path w="4425315" h="4193858">
                <a:moveTo>
                  <a:pt x="0" y="0"/>
                </a:moveTo>
                <a:lnTo>
                  <a:pt x="4425315" y="0"/>
                </a:lnTo>
                <a:lnTo>
                  <a:pt x="4425315" y="4193858"/>
                </a:lnTo>
                <a:lnTo>
                  <a:pt x="0" y="4193858"/>
                </a:lnTo>
                <a:lnTo>
                  <a:pt x="0" y="0"/>
                </a:lnTo>
                <a:close/>
              </a:path>
            </a:pathLst>
          </a:custGeom>
          <a:blipFill>
            <a:blip r:embed="rId2"/>
            <a:stretch>
              <a:fillRect l="-103522" r="-407894"/>
            </a:stretch>
          </a:blipFill>
        </p:spPr>
        <p:txBody>
          <a:bodyPr/>
          <a:lstStyle/>
          <a:p>
            <a:endParaRPr lang="en-US"/>
          </a:p>
        </p:txBody>
      </p:sp>
      <p:sp>
        <p:nvSpPr>
          <p:cNvPr id="3" name="Freeform 3"/>
          <p:cNvSpPr/>
          <p:nvPr/>
        </p:nvSpPr>
        <p:spPr>
          <a:xfrm>
            <a:off x="16342143" y="8181284"/>
            <a:ext cx="1077016" cy="1077016"/>
          </a:xfrm>
          <a:custGeom>
            <a:avLst/>
            <a:gdLst/>
            <a:ahLst/>
            <a:cxnLst/>
            <a:rect l="l" t="t" r="r" b="b"/>
            <a:pathLst>
              <a:path w="1077016" h="1077016">
                <a:moveTo>
                  <a:pt x="0" y="0"/>
                </a:moveTo>
                <a:lnTo>
                  <a:pt x="1077015" y="0"/>
                </a:lnTo>
                <a:lnTo>
                  <a:pt x="1077015" y="1077016"/>
                </a:lnTo>
                <a:lnTo>
                  <a:pt x="0" y="1077016"/>
                </a:lnTo>
                <a:lnTo>
                  <a:pt x="0" y="0"/>
                </a:lnTo>
                <a:close/>
              </a:path>
            </a:pathLst>
          </a:custGeom>
          <a:blipFill>
            <a:blip r:embed="rId3"/>
            <a:stretch>
              <a:fillRect/>
            </a:stretch>
          </a:blipFill>
        </p:spPr>
        <p:txBody>
          <a:bodyPr/>
          <a:lstStyle/>
          <a:p>
            <a:endParaRPr lang="en-US"/>
          </a:p>
        </p:txBody>
      </p:sp>
      <p:sp>
        <p:nvSpPr>
          <p:cNvPr id="4" name="Freeform 4"/>
          <p:cNvSpPr/>
          <p:nvPr/>
        </p:nvSpPr>
        <p:spPr>
          <a:xfrm>
            <a:off x="16127187" y="9327996"/>
            <a:ext cx="1506928" cy="452271"/>
          </a:xfrm>
          <a:custGeom>
            <a:avLst/>
            <a:gdLst/>
            <a:ahLst/>
            <a:cxnLst/>
            <a:rect l="l" t="t" r="r" b="b"/>
            <a:pathLst>
              <a:path w="1506928" h="452271">
                <a:moveTo>
                  <a:pt x="0" y="0"/>
                </a:moveTo>
                <a:lnTo>
                  <a:pt x="1506928" y="0"/>
                </a:lnTo>
                <a:lnTo>
                  <a:pt x="1506928" y="452271"/>
                </a:lnTo>
                <a:lnTo>
                  <a:pt x="0" y="452271"/>
                </a:lnTo>
                <a:lnTo>
                  <a:pt x="0" y="0"/>
                </a:lnTo>
                <a:close/>
              </a:path>
            </a:pathLst>
          </a:custGeom>
          <a:blipFill>
            <a:blip r:embed="rId4"/>
            <a:stretch>
              <a:fillRect/>
            </a:stretch>
          </a:blipFill>
        </p:spPr>
        <p:txBody>
          <a:bodyPr/>
          <a:lstStyle/>
          <a:p>
            <a:endParaRPr lang="en-US"/>
          </a:p>
        </p:txBody>
      </p:sp>
      <p:sp>
        <p:nvSpPr>
          <p:cNvPr id="5" name="AutoShape 5"/>
          <p:cNvSpPr/>
          <p:nvPr/>
        </p:nvSpPr>
        <p:spPr>
          <a:xfrm>
            <a:off x="-2809042" y="9258300"/>
            <a:ext cx="18266908" cy="0"/>
          </a:xfrm>
          <a:prstGeom prst="line">
            <a:avLst/>
          </a:prstGeom>
          <a:ln w="38100" cap="flat">
            <a:solidFill>
              <a:srgbClr val="003F87"/>
            </a:solidFill>
            <a:prstDash val="solid"/>
            <a:headEnd type="none" w="sm" len="sm"/>
            <a:tailEnd type="none" w="sm" len="sm"/>
          </a:ln>
        </p:spPr>
        <p:txBody>
          <a:bodyPr/>
          <a:lstStyle/>
          <a:p>
            <a:endParaRPr lang="en-US"/>
          </a:p>
        </p:txBody>
      </p:sp>
      <p:sp>
        <p:nvSpPr>
          <p:cNvPr id="6" name="AutoShape 6"/>
          <p:cNvSpPr/>
          <p:nvPr/>
        </p:nvSpPr>
        <p:spPr>
          <a:xfrm>
            <a:off x="16899701" y="-9452098"/>
            <a:ext cx="0" cy="17343648"/>
          </a:xfrm>
          <a:prstGeom prst="line">
            <a:avLst/>
          </a:prstGeom>
          <a:ln w="38100" cap="flat">
            <a:solidFill>
              <a:srgbClr val="003F87"/>
            </a:solidFill>
            <a:prstDash val="solid"/>
            <a:headEnd type="none" w="sm" len="sm"/>
            <a:tailEnd type="none" w="sm" len="sm"/>
          </a:ln>
        </p:spPr>
        <p:txBody>
          <a:bodyPr/>
          <a:lstStyle/>
          <a:p>
            <a:endParaRPr lang="en-US"/>
          </a:p>
        </p:txBody>
      </p:sp>
      <p:sp>
        <p:nvSpPr>
          <p:cNvPr id="7" name="TextBox 7"/>
          <p:cNvSpPr txBox="1"/>
          <p:nvPr/>
        </p:nvSpPr>
        <p:spPr>
          <a:xfrm>
            <a:off x="5930358" y="3660775"/>
            <a:ext cx="9861670" cy="2870200"/>
          </a:xfrm>
          <a:prstGeom prst="rect">
            <a:avLst/>
          </a:prstGeom>
        </p:spPr>
        <p:txBody>
          <a:bodyPr lIns="0" tIns="0" rIns="0" bIns="0" rtlCol="0" anchor="t">
            <a:spAutoFit/>
          </a:bodyPr>
          <a:lstStyle/>
          <a:p>
            <a:pPr marL="0" lvl="0" indent="0" algn="l">
              <a:lnSpc>
                <a:spcPts val="7699"/>
              </a:lnSpc>
              <a:spcBef>
                <a:spcPct val="0"/>
              </a:spcBef>
            </a:pPr>
            <a:r>
              <a:rPr lang="en-US" sz="5499" b="1" u="none" strike="noStrike">
                <a:solidFill>
                  <a:srgbClr val="003F87"/>
                </a:solidFill>
                <a:latin typeface="Proxima Nova Condensed Bold"/>
                <a:ea typeface="Proxima Nova Condensed Bold"/>
                <a:cs typeface="Proxima Nova Condensed Bold"/>
                <a:sym typeface="Proxima Nova Condensed Bold"/>
              </a:rPr>
              <a:t>All 1st Graders join a Tiger Cub Den.</a:t>
            </a:r>
          </a:p>
          <a:p>
            <a:pPr marL="0" lvl="0" indent="0" algn="l">
              <a:lnSpc>
                <a:spcPts val="7699"/>
              </a:lnSpc>
              <a:spcBef>
                <a:spcPct val="0"/>
              </a:spcBef>
            </a:pPr>
            <a:r>
              <a:rPr lang="en-US" sz="5499" b="1" u="none" strike="noStrike">
                <a:solidFill>
                  <a:srgbClr val="003F87"/>
                </a:solidFill>
                <a:latin typeface="Proxima Nova Condensed Bold"/>
                <a:ea typeface="Proxima Nova Condensed Bold"/>
                <a:cs typeface="Proxima Nova Condensed Bold"/>
                <a:sym typeface="Proxima Nova Condensed Bold"/>
              </a:rPr>
              <a:t>Tiger Cubs all have an adult who serves as the Tiger’s partner.</a:t>
            </a:r>
          </a:p>
        </p:txBody>
      </p:sp>
      <p:sp>
        <p:nvSpPr>
          <p:cNvPr id="8" name="TextBox 8"/>
          <p:cNvSpPr txBox="1"/>
          <p:nvPr/>
        </p:nvSpPr>
        <p:spPr>
          <a:xfrm>
            <a:off x="2300011" y="36830"/>
            <a:ext cx="13687978" cy="1783714"/>
          </a:xfrm>
          <a:prstGeom prst="rect">
            <a:avLst/>
          </a:prstGeom>
        </p:spPr>
        <p:txBody>
          <a:bodyPr lIns="0" tIns="0" rIns="0" bIns="0" rtlCol="0" anchor="t">
            <a:spAutoFit/>
          </a:bodyPr>
          <a:lstStyle/>
          <a:p>
            <a:pPr marL="0" lvl="0" indent="0" algn="ctr">
              <a:lnSpc>
                <a:spcPts val="14560"/>
              </a:lnSpc>
              <a:spcBef>
                <a:spcPct val="0"/>
              </a:spcBef>
            </a:pPr>
            <a:r>
              <a:rPr lang="en-US" sz="10400" b="1">
                <a:solidFill>
                  <a:srgbClr val="003F87"/>
                </a:solidFill>
                <a:latin typeface="Proxima Nova Condensed Bold"/>
                <a:ea typeface="Proxima Nova Condensed Bold"/>
                <a:cs typeface="Proxima Nova Condensed Bold"/>
                <a:sym typeface="Proxima Nova Condensed Bold"/>
              </a:rPr>
              <a:t>Advancements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42143" y="8181284"/>
            <a:ext cx="1077016" cy="1077016"/>
          </a:xfrm>
          <a:custGeom>
            <a:avLst/>
            <a:gdLst/>
            <a:ahLst/>
            <a:cxnLst/>
            <a:rect l="l" t="t" r="r" b="b"/>
            <a:pathLst>
              <a:path w="1077016" h="1077016">
                <a:moveTo>
                  <a:pt x="0" y="0"/>
                </a:moveTo>
                <a:lnTo>
                  <a:pt x="1077015" y="0"/>
                </a:lnTo>
                <a:lnTo>
                  <a:pt x="1077015" y="1077016"/>
                </a:lnTo>
                <a:lnTo>
                  <a:pt x="0" y="1077016"/>
                </a:lnTo>
                <a:lnTo>
                  <a:pt x="0" y="0"/>
                </a:lnTo>
                <a:close/>
              </a:path>
            </a:pathLst>
          </a:custGeom>
          <a:blipFill>
            <a:blip r:embed="rId2"/>
            <a:stretch>
              <a:fillRect/>
            </a:stretch>
          </a:blipFill>
        </p:spPr>
        <p:txBody>
          <a:bodyPr/>
          <a:lstStyle/>
          <a:p>
            <a:endParaRPr lang="en-US"/>
          </a:p>
        </p:txBody>
      </p:sp>
      <p:sp>
        <p:nvSpPr>
          <p:cNvPr id="3" name="Freeform 3"/>
          <p:cNvSpPr/>
          <p:nvPr/>
        </p:nvSpPr>
        <p:spPr>
          <a:xfrm>
            <a:off x="16127187" y="9327996"/>
            <a:ext cx="1506928" cy="452271"/>
          </a:xfrm>
          <a:custGeom>
            <a:avLst/>
            <a:gdLst/>
            <a:ahLst/>
            <a:cxnLst/>
            <a:rect l="l" t="t" r="r" b="b"/>
            <a:pathLst>
              <a:path w="1506928" h="452271">
                <a:moveTo>
                  <a:pt x="0" y="0"/>
                </a:moveTo>
                <a:lnTo>
                  <a:pt x="1506928" y="0"/>
                </a:lnTo>
                <a:lnTo>
                  <a:pt x="1506928" y="452271"/>
                </a:lnTo>
                <a:lnTo>
                  <a:pt x="0" y="452271"/>
                </a:lnTo>
                <a:lnTo>
                  <a:pt x="0" y="0"/>
                </a:lnTo>
                <a:close/>
              </a:path>
            </a:pathLst>
          </a:custGeom>
          <a:blipFill>
            <a:blip r:embed="rId3"/>
            <a:stretch>
              <a:fillRect/>
            </a:stretch>
          </a:blipFill>
        </p:spPr>
        <p:txBody>
          <a:bodyPr/>
          <a:lstStyle/>
          <a:p>
            <a:endParaRPr lang="en-US"/>
          </a:p>
        </p:txBody>
      </p:sp>
      <p:sp>
        <p:nvSpPr>
          <p:cNvPr id="4" name="AutoShape 4"/>
          <p:cNvSpPr/>
          <p:nvPr/>
        </p:nvSpPr>
        <p:spPr>
          <a:xfrm>
            <a:off x="-2809042" y="9258300"/>
            <a:ext cx="18266908" cy="0"/>
          </a:xfrm>
          <a:prstGeom prst="line">
            <a:avLst/>
          </a:prstGeom>
          <a:ln w="38100" cap="flat">
            <a:solidFill>
              <a:srgbClr val="003F87"/>
            </a:solidFill>
            <a:prstDash val="solid"/>
            <a:headEnd type="none" w="sm" len="sm"/>
            <a:tailEnd type="none" w="sm" len="sm"/>
          </a:ln>
        </p:spPr>
        <p:txBody>
          <a:bodyPr/>
          <a:lstStyle/>
          <a:p>
            <a:endParaRPr lang="en-US"/>
          </a:p>
        </p:txBody>
      </p:sp>
      <p:sp>
        <p:nvSpPr>
          <p:cNvPr id="5" name="AutoShape 5"/>
          <p:cNvSpPr/>
          <p:nvPr/>
        </p:nvSpPr>
        <p:spPr>
          <a:xfrm>
            <a:off x="16899701" y="-9452098"/>
            <a:ext cx="0" cy="17343648"/>
          </a:xfrm>
          <a:prstGeom prst="line">
            <a:avLst/>
          </a:prstGeom>
          <a:ln w="38100" cap="flat">
            <a:solidFill>
              <a:srgbClr val="003F87"/>
            </a:solidFill>
            <a:prstDash val="solid"/>
            <a:headEnd type="none" w="sm" len="sm"/>
            <a:tailEnd type="none" w="sm" len="sm"/>
          </a:ln>
        </p:spPr>
        <p:txBody>
          <a:bodyPr/>
          <a:lstStyle/>
          <a:p>
            <a:endParaRPr lang="en-US"/>
          </a:p>
        </p:txBody>
      </p:sp>
      <p:sp>
        <p:nvSpPr>
          <p:cNvPr id="6" name="Freeform 6"/>
          <p:cNvSpPr/>
          <p:nvPr/>
        </p:nvSpPr>
        <p:spPr>
          <a:xfrm>
            <a:off x="453099" y="3990403"/>
            <a:ext cx="15469336" cy="2900500"/>
          </a:xfrm>
          <a:custGeom>
            <a:avLst/>
            <a:gdLst/>
            <a:ahLst/>
            <a:cxnLst/>
            <a:rect l="l" t="t" r="r" b="b"/>
            <a:pathLst>
              <a:path w="15469336" h="2900500">
                <a:moveTo>
                  <a:pt x="0" y="0"/>
                </a:moveTo>
                <a:lnTo>
                  <a:pt x="15469336" y="0"/>
                </a:lnTo>
                <a:lnTo>
                  <a:pt x="15469336" y="2900500"/>
                </a:lnTo>
                <a:lnTo>
                  <a:pt x="0" y="2900500"/>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657851" y="7184334"/>
            <a:ext cx="14163516" cy="1898650"/>
          </a:xfrm>
          <a:prstGeom prst="rect">
            <a:avLst/>
          </a:prstGeom>
        </p:spPr>
        <p:txBody>
          <a:bodyPr lIns="0" tIns="0" rIns="0" bIns="0" rtlCol="0" anchor="t">
            <a:spAutoFit/>
          </a:bodyPr>
          <a:lstStyle/>
          <a:p>
            <a:pPr marL="0" lvl="0" indent="0" algn="l">
              <a:lnSpc>
                <a:spcPts val="7699"/>
              </a:lnSpc>
              <a:spcBef>
                <a:spcPct val="0"/>
              </a:spcBef>
            </a:pPr>
            <a:r>
              <a:rPr lang="en-US" sz="5499" b="1" u="none" strike="noStrike">
                <a:solidFill>
                  <a:srgbClr val="003F87"/>
                </a:solidFill>
                <a:latin typeface="Proxima Nova Condensed Bold"/>
                <a:ea typeface="Proxima Nova Condensed Bold"/>
                <a:cs typeface="Proxima Nova Condensed Bold"/>
                <a:sym typeface="Proxima Nova Condensed Bold"/>
              </a:rPr>
              <a:t>Which is supported by our District Committee and Commissioner Staff as well as our Council office.</a:t>
            </a:r>
          </a:p>
        </p:txBody>
      </p:sp>
      <p:sp>
        <p:nvSpPr>
          <p:cNvPr id="8" name="TextBox 8"/>
          <p:cNvSpPr txBox="1"/>
          <p:nvPr/>
        </p:nvSpPr>
        <p:spPr>
          <a:xfrm>
            <a:off x="453099" y="-29843"/>
            <a:ext cx="16806201" cy="3631564"/>
          </a:xfrm>
          <a:prstGeom prst="rect">
            <a:avLst/>
          </a:prstGeom>
        </p:spPr>
        <p:txBody>
          <a:bodyPr lIns="0" tIns="0" rIns="0" bIns="0" rtlCol="0" anchor="t">
            <a:spAutoFit/>
          </a:bodyPr>
          <a:lstStyle/>
          <a:p>
            <a:pPr marL="0" lvl="0" indent="0" algn="ctr">
              <a:lnSpc>
                <a:spcPts val="14560"/>
              </a:lnSpc>
              <a:spcBef>
                <a:spcPct val="0"/>
              </a:spcBef>
            </a:pPr>
            <a:r>
              <a:rPr lang="en-US" sz="10400" b="1" u="none" strike="noStrike">
                <a:solidFill>
                  <a:srgbClr val="003F87"/>
                </a:solidFill>
                <a:latin typeface="Proxima Nova Condensed Bold"/>
                <a:ea typeface="Proxima Nova Condensed Bold"/>
                <a:cs typeface="Proxima Nova Condensed Bold"/>
                <a:sym typeface="Proxima Nova Condensed Bold"/>
              </a:rPr>
              <a:t>Your cub is part of a Pack </a:t>
            </a:r>
          </a:p>
          <a:p>
            <a:pPr marL="0" lvl="0" indent="0" algn="ctr">
              <a:lnSpc>
                <a:spcPts val="14560"/>
              </a:lnSpc>
              <a:spcBef>
                <a:spcPct val="0"/>
              </a:spcBef>
            </a:pPr>
            <a:r>
              <a:rPr lang="en-US" sz="10400" b="1" u="none" strike="noStrike">
                <a:solidFill>
                  <a:srgbClr val="003F87"/>
                </a:solidFill>
                <a:latin typeface="Proxima Nova Condensed Bold"/>
                <a:ea typeface="Proxima Nova Condensed Bold"/>
                <a:cs typeface="Proxima Nova Condensed Bold"/>
                <a:sym typeface="Proxima Nova Condensed Bold"/>
              </a:rPr>
              <a:t>and a Den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00011" y="36830"/>
            <a:ext cx="13687978" cy="1783714"/>
          </a:xfrm>
          <a:prstGeom prst="rect">
            <a:avLst/>
          </a:prstGeom>
        </p:spPr>
        <p:txBody>
          <a:bodyPr lIns="0" tIns="0" rIns="0" bIns="0" rtlCol="0" anchor="t">
            <a:spAutoFit/>
          </a:bodyPr>
          <a:lstStyle/>
          <a:p>
            <a:pPr marL="0" lvl="0" indent="0" algn="ctr">
              <a:lnSpc>
                <a:spcPts val="14560"/>
              </a:lnSpc>
              <a:spcBef>
                <a:spcPct val="0"/>
              </a:spcBef>
            </a:pPr>
            <a:r>
              <a:rPr lang="en-US" sz="10400" b="1">
                <a:solidFill>
                  <a:srgbClr val="003F87"/>
                </a:solidFill>
                <a:latin typeface="Proxima Nova Condensed Bold"/>
                <a:ea typeface="Proxima Nova Condensed Bold"/>
                <a:cs typeface="Proxima Nova Condensed Bold"/>
                <a:sym typeface="Proxima Nova Condensed Bold"/>
              </a:rPr>
              <a:t>Support</a:t>
            </a:r>
          </a:p>
        </p:txBody>
      </p:sp>
      <p:sp>
        <p:nvSpPr>
          <p:cNvPr id="3" name="TextBox 3"/>
          <p:cNvSpPr txBox="1"/>
          <p:nvPr/>
        </p:nvSpPr>
        <p:spPr>
          <a:xfrm>
            <a:off x="1657531" y="1530350"/>
            <a:ext cx="9952583" cy="7727950"/>
          </a:xfrm>
          <a:prstGeom prst="rect">
            <a:avLst/>
          </a:prstGeom>
        </p:spPr>
        <p:txBody>
          <a:bodyPr lIns="0" tIns="0" rIns="0" bIns="0" rtlCol="0" anchor="t">
            <a:spAutoFit/>
          </a:bodyPr>
          <a:lstStyle/>
          <a:p>
            <a:pPr marL="0" lvl="0" indent="0" algn="l">
              <a:lnSpc>
                <a:spcPts val="7699"/>
              </a:lnSpc>
              <a:spcBef>
                <a:spcPct val="0"/>
              </a:spcBef>
            </a:pPr>
            <a:r>
              <a:rPr lang="en-US" sz="5499" b="1" u="none" strike="noStrike">
                <a:solidFill>
                  <a:srgbClr val="003F87"/>
                </a:solidFill>
                <a:latin typeface="Proxima Nova Condensed Bold"/>
                <a:ea typeface="Proxima Nova Condensed Bold"/>
                <a:cs typeface="Proxima Nova Condensed Bold"/>
                <a:sym typeface="Proxima Nova Condensed Bold"/>
              </a:rPr>
              <a:t>Monthly Roundtables</a:t>
            </a:r>
          </a:p>
          <a:p>
            <a:pPr marL="0" lvl="0" indent="0" algn="l">
              <a:lnSpc>
                <a:spcPts val="7699"/>
              </a:lnSpc>
              <a:spcBef>
                <a:spcPct val="0"/>
              </a:spcBef>
            </a:pPr>
            <a:r>
              <a:rPr lang="en-US" sz="5499" b="1" u="none" strike="noStrike">
                <a:solidFill>
                  <a:srgbClr val="003F87"/>
                </a:solidFill>
                <a:latin typeface="Proxima Nova Condensed Bold"/>
                <a:ea typeface="Proxima Nova Condensed Bold"/>
                <a:cs typeface="Proxima Nova Condensed Bold"/>
                <a:sym typeface="Proxima Nova Condensed Bold"/>
              </a:rPr>
              <a:t>Den &amp; Pack Meeting Resource Guide</a:t>
            </a:r>
          </a:p>
          <a:p>
            <a:pPr marL="0" lvl="0" indent="0" algn="l">
              <a:lnSpc>
                <a:spcPts val="7699"/>
              </a:lnSpc>
              <a:spcBef>
                <a:spcPct val="0"/>
              </a:spcBef>
            </a:pPr>
            <a:r>
              <a:rPr lang="en-US" sz="5499" b="1" u="none" strike="noStrike">
                <a:solidFill>
                  <a:srgbClr val="003F87"/>
                </a:solidFill>
                <a:latin typeface="Proxima Nova Condensed Bold"/>
                <a:ea typeface="Proxima Nova Condensed Bold"/>
                <a:cs typeface="Proxima Nova Condensed Bold"/>
                <a:sym typeface="Proxima Nova Condensed Bold"/>
              </a:rPr>
              <a:t>Leader Specific Training</a:t>
            </a:r>
          </a:p>
          <a:p>
            <a:pPr marL="0" lvl="0" indent="0" algn="l">
              <a:lnSpc>
                <a:spcPts val="7699"/>
              </a:lnSpc>
              <a:spcBef>
                <a:spcPct val="0"/>
              </a:spcBef>
            </a:pPr>
            <a:r>
              <a:rPr lang="en-US" sz="5499" b="1" u="none" strike="noStrike">
                <a:solidFill>
                  <a:srgbClr val="003F87"/>
                </a:solidFill>
                <a:latin typeface="Proxima Nova Condensed Bold"/>
                <a:ea typeface="Proxima Nova Condensed Bold"/>
                <a:cs typeface="Proxima Nova Condensed Bold"/>
                <a:sym typeface="Proxima Nova Condensed Bold"/>
              </a:rPr>
              <a:t>Youth Protection Training</a:t>
            </a:r>
          </a:p>
          <a:p>
            <a:pPr marL="0" lvl="0" indent="0" algn="l">
              <a:lnSpc>
                <a:spcPts val="7699"/>
              </a:lnSpc>
              <a:spcBef>
                <a:spcPct val="0"/>
              </a:spcBef>
            </a:pPr>
            <a:r>
              <a:rPr lang="en-US" sz="5499" b="1" u="none" strike="noStrike">
                <a:solidFill>
                  <a:srgbClr val="003F87"/>
                </a:solidFill>
                <a:latin typeface="Proxima Nova Condensed Bold"/>
                <a:ea typeface="Proxima Nova Condensed Bold"/>
                <a:cs typeface="Proxima Nova Condensed Bold"/>
                <a:sym typeface="Proxima Nova Condensed Bold"/>
              </a:rPr>
              <a:t>Online Training</a:t>
            </a:r>
          </a:p>
          <a:p>
            <a:pPr marL="0" lvl="0" indent="0" algn="l">
              <a:lnSpc>
                <a:spcPts val="7699"/>
              </a:lnSpc>
              <a:spcBef>
                <a:spcPct val="0"/>
              </a:spcBef>
            </a:pPr>
            <a:r>
              <a:rPr lang="en-US" sz="5499" b="1" u="none" strike="noStrike">
                <a:solidFill>
                  <a:srgbClr val="003F87"/>
                </a:solidFill>
                <a:latin typeface="Proxima Nova Condensed Bold"/>
                <a:ea typeface="Proxima Nova Condensed Bold"/>
                <a:cs typeface="Proxima Nova Condensed Bold"/>
                <a:sym typeface="Proxima Nova Condensed Bold"/>
              </a:rPr>
              <a:t>Scouting Magazine </a:t>
            </a:r>
          </a:p>
          <a:p>
            <a:pPr marL="0" lvl="0" indent="0" algn="l">
              <a:lnSpc>
                <a:spcPts val="7699"/>
              </a:lnSpc>
              <a:spcBef>
                <a:spcPct val="0"/>
              </a:spcBef>
            </a:pPr>
            <a:r>
              <a:rPr lang="en-US" sz="5499" b="1" u="none" strike="noStrike">
                <a:solidFill>
                  <a:srgbClr val="003F87"/>
                </a:solidFill>
                <a:latin typeface="Proxima Nova Condensed Bold"/>
                <a:ea typeface="Proxima Nova Condensed Bold"/>
                <a:cs typeface="Proxima Nova Condensed Bold"/>
                <a:sym typeface="Proxima Nova Condensed Bold"/>
              </a:rPr>
              <a:t>Scouts’ Life Magazine</a:t>
            </a:r>
          </a:p>
          <a:p>
            <a:pPr marL="0" lvl="0" indent="0" algn="l">
              <a:lnSpc>
                <a:spcPts val="7699"/>
              </a:lnSpc>
              <a:spcBef>
                <a:spcPct val="0"/>
              </a:spcBef>
            </a:pPr>
            <a:r>
              <a:rPr lang="en-US" sz="5499" b="1" u="none" strike="noStrike">
                <a:solidFill>
                  <a:srgbClr val="003F87"/>
                </a:solidFill>
                <a:latin typeface="Proxima Nova Condensed Bold"/>
                <a:ea typeface="Proxima Nova Condensed Bold"/>
                <a:cs typeface="Proxima Nova Condensed Bold"/>
                <a:sym typeface="Proxima Nova Condensed Bold"/>
              </a:rPr>
              <a:t>Commissioner Service</a:t>
            </a:r>
          </a:p>
        </p:txBody>
      </p:sp>
      <p:sp>
        <p:nvSpPr>
          <p:cNvPr id="4" name="Freeform 4"/>
          <p:cNvSpPr/>
          <p:nvPr/>
        </p:nvSpPr>
        <p:spPr>
          <a:xfrm>
            <a:off x="16342143" y="8181284"/>
            <a:ext cx="1077016" cy="1077016"/>
          </a:xfrm>
          <a:custGeom>
            <a:avLst/>
            <a:gdLst/>
            <a:ahLst/>
            <a:cxnLst/>
            <a:rect l="l" t="t" r="r" b="b"/>
            <a:pathLst>
              <a:path w="1077016" h="1077016">
                <a:moveTo>
                  <a:pt x="0" y="0"/>
                </a:moveTo>
                <a:lnTo>
                  <a:pt x="1077015" y="0"/>
                </a:lnTo>
                <a:lnTo>
                  <a:pt x="1077015" y="1077016"/>
                </a:lnTo>
                <a:lnTo>
                  <a:pt x="0" y="1077016"/>
                </a:lnTo>
                <a:lnTo>
                  <a:pt x="0" y="0"/>
                </a:lnTo>
                <a:close/>
              </a:path>
            </a:pathLst>
          </a:custGeom>
          <a:blipFill>
            <a:blip r:embed="rId2"/>
            <a:stretch>
              <a:fillRect/>
            </a:stretch>
          </a:blipFill>
        </p:spPr>
        <p:txBody>
          <a:bodyPr/>
          <a:lstStyle/>
          <a:p>
            <a:endParaRPr lang="en-US"/>
          </a:p>
        </p:txBody>
      </p:sp>
      <p:sp>
        <p:nvSpPr>
          <p:cNvPr id="5" name="Freeform 5"/>
          <p:cNvSpPr/>
          <p:nvPr/>
        </p:nvSpPr>
        <p:spPr>
          <a:xfrm>
            <a:off x="16127187" y="9327996"/>
            <a:ext cx="1506928" cy="452271"/>
          </a:xfrm>
          <a:custGeom>
            <a:avLst/>
            <a:gdLst/>
            <a:ahLst/>
            <a:cxnLst/>
            <a:rect l="l" t="t" r="r" b="b"/>
            <a:pathLst>
              <a:path w="1506928" h="452271">
                <a:moveTo>
                  <a:pt x="0" y="0"/>
                </a:moveTo>
                <a:lnTo>
                  <a:pt x="1506928" y="0"/>
                </a:lnTo>
                <a:lnTo>
                  <a:pt x="1506928" y="452271"/>
                </a:lnTo>
                <a:lnTo>
                  <a:pt x="0" y="452271"/>
                </a:lnTo>
                <a:lnTo>
                  <a:pt x="0" y="0"/>
                </a:lnTo>
                <a:close/>
              </a:path>
            </a:pathLst>
          </a:custGeom>
          <a:blipFill>
            <a:blip r:embed="rId3"/>
            <a:stretch>
              <a:fillRect/>
            </a:stretch>
          </a:blipFill>
        </p:spPr>
        <p:txBody>
          <a:bodyPr/>
          <a:lstStyle/>
          <a:p>
            <a:endParaRPr lang="en-US"/>
          </a:p>
        </p:txBody>
      </p:sp>
      <p:sp>
        <p:nvSpPr>
          <p:cNvPr id="6" name="AutoShape 6"/>
          <p:cNvSpPr/>
          <p:nvPr/>
        </p:nvSpPr>
        <p:spPr>
          <a:xfrm>
            <a:off x="-2809042" y="9258300"/>
            <a:ext cx="18488701" cy="0"/>
          </a:xfrm>
          <a:prstGeom prst="line">
            <a:avLst/>
          </a:prstGeom>
          <a:ln w="38100" cap="flat">
            <a:solidFill>
              <a:srgbClr val="003F87"/>
            </a:solidFill>
            <a:prstDash val="solid"/>
            <a:headEnd type="none" w="sm" len="sm"/>
            <a:tailEnd type="none" w="sm" len="sm"/>
          </a:ln>
        </p:spPr>
        <p:txBody>
          <a:bodyPr/>
          <a:lstStyle/>
          <a:p>
            <a:endParaRPr lang="en-US"/>
          </a:p>
        </p:txBody>
      </p:sp>
      <p:sp>
        <p:nvSpPr>
          <p:cNvPr id="7" name="AutoShape 7"/>
          <p:cNvSpPr/>
          <p:nvPr/>
        </p:nvSpPr>
        <p:spPr>
          <a:xfrm>
            <a:off x="16899701" y="-9452098"/>
            <a:ext cx="0" cy="17343648"/>
          </a:xfrm>
          <a:prstGeom prst="line">
            <a:avLst/>
          </a:prstGeom>
          <a:ln w="38100" cap="flat">
            <a:solidFill>
              <a:srgbClr val="003F87"/>
            </a:solidFill>
            <a:prstDash val="solid"/>
            <a:headEnd type="none" w="sm" len="sm"/>
            <a:tailEnd type="none" w="sm" len="sm"/>
          </a:ln>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00011" y="36830"/>
            <a:ext cx="13687978" cy="1783714"/>
          </a:xfrm>
          <a:prstGeom prst="rect">
            <a:avLst/>
          </a:prstGeom>
        </p:spPr>
        <p:txBody>
          <a:bodyPr lIns="0" tIns="0" rIns="0" bIns="0" rtlCol="0" anchor="t">
            <a:spAutoFit/>
          </a:bodyPr>
          <a:lstStyle/>
          <a:p>
            <a:pPr marL="0" lvl="0" indent="0" algn="ctr">
              <a:lnSpc>
                <a:spcPts val="14560"/>
              </a:lnSpc>
              <a:spcBef>
                <a:spcPct val="0"/>
              </a:spcBef>
            </a:pPr>
            <a:r>
              <a:rPr lang="en-US" sz="10400" b="1">
                <a:solidFill>
                  <a:srgbClr val="003F87"/>
                </a:solidFill>
                <a:latin typeface="Proxima Nova Condensed Bold"/>
                <a:ea typeface="Proxima Nova Condensed Bold"/>
                <a:cs typeface="Proxima Nova Condensed Bold"/>
                <a:sym typeface="Proxima Nova Condensed Bold"/>
              </a:rPr>
              <a:t>Cost</a:t>
            </a:r>
          </a:p>
        </p:txBody>
      </p:sp>
      <p:sp>
        <p:nvSpPr>
          <p:cNvPr id="3" name="TextBox 3"/>
          <p:cNvSpPr txBox="1"/>
          <p:nvPr/>
        </p:nvSpPr>
        <p:spPr>
          <a:xfrm>
            <a:off x="1657531" y="1530350"/>
            <a:ext cx="10499378" cy="5784850"/>
          </a:xfrm>
          <a:prstGeom prst="rect">
            <a:avLst/>
          </a:prstGeom>
        </p:spPr>
        <p:txBody>
          <a:bodyPr lIns="0" tIns="0" rIns="0" bIns="0" rtlCol="0" anchor="t">
            <a:spAutoFit/>
          </a:bodyPr>
          <a:lstStyle/>
          <a:p>
            <a:pPr algn="l">
              <a:lnSpc>
                <a:spcPts val="7699"/>
              </a:lnSpc>
            </a:pPr>
            <a:r>
              <a:rPr lang="en-US" sz="5499" b="1">
                <a:solidFill>
                  <a:srgbClr val="003F87"/>
                </a:solidFill>
                <a:latin typeface="Proxima Nova Condensed Bold"/>
                <a:ea typeface="Proxima Nova Condensed Bold"/>
                <a:cs typeface="Proxima Nova Condensed Bold"/>
                <a:sym typeface="Proxima Nova Condensed Bold"/>
              </a:rPr>
              <a:t>Registration</a:t>
            </a:r>
          </a:p>
          <a:p>
            <a:pPr algn="l">
              <a:lnSpc>
                <a:spcPts val="7699"/>
              </a:lnSpc>
            </a:pPr>
            <a:r>
              <a:rPr lang="en-US" sz="5499" b="1">
                <a:solidFill>
                  <a:srgbClr val="003F87"/>
                </a:solidFill>
                <a:latin typeface="Proxima Nova Condensed Bold"/>
                <a:ea typeface="Proxima Nova Condensed Bold"/>
                <a:cs typeface="Proxima Nova Condensed Bold"/>
                <a:sym typeface="Proxima Nova Condensed Bold"/>
              </a:rPr>
              <a:t>Scouts’ Life Magazine</a:t>
            </a:r>
          </a:p>
          <a:p>
            <a:pPr algn="l">
              <a:lnSpc>
                <a:spcPts val="7699"/>
              </a:lnSpc>
            </a:pPr>
            <a:r>
              <a:rPr lang="en-US" sz="5499" b="1">
                <a:solidFill>
                  <a:srgbClr val="003F87"/>
                </a:solidFill>
                <a:latin typeface="Proxima Nova Condensed Bold"/>
                <a:ea typeface="Proxima Nova Condensed Bold"/>
                <a:cs typeface="Proxima Nova Condensed Bold"/>
                <a:sym typeface="Proxima Nova Condensed Bold"/>
              </a:rPr>
              <a:t>Handbook</a:t>
            </a:r>
          </a:p>
          <a:p>
            <a:pPr algn="l">
              <a:lnSpc>
                <a:spcPts val="7699"/>
              </a:lnSpc>
            </a:pPr>
            <a:r>
              <a:rPr lang="en-US" sz="5499" b="1">
                <a:solidFill>
                  <a:srgbClr val="003F87"/>
                </a:solidFill>
                <a:latin typeface="Proxima Nova Condensed Bold"/>
                <a:ea typeface="Proxima Nova Condensed Bold"/>
                <a:cs typeface="Proxima Nova Condensed Bold"/>
                <a:sym typeface="Proxima Nova Condensed Bold"/>
              </a:rPr>
              <a:t>Uniform ( New &amp; Used when available)</a:t>
            </a:r>
          </a:p>
          <a:p>
            <a:pPr algn="l">
              <a:lnSpc>
                <a:spcPts val="7699"/>
              </a:lnSpc>
            </a:pPr>
            <a:r>
              <a:rPr lang="en-US" sz="5499" b="1">
                <a:solidFill>
                  <a:srgbClr val="003F87"/>
                </a:solidFill>
                <a:latin typeface="Proxima Nova Condensed Bold"/>
                <a:ea typeface="Proxima Nova Condensed Bold"/>
                <a:cs typeface="Proxima Nova Condensed Bold"/>
                <a:sym typeface="Proxima Nova Condensed Bold"/>
              </a:rPr>
              <a:t>Dues </a:t>
            </a:r>
          </a:p>
          <a:p>
            <a:pPr marL="0" lvl="0" indent="0" algn="l">
              <a:lnSpc>
                <a:spcPts val="7699"/>
              </a:lnSpc>
              <a:spcBef>
                <a:spcPct val="0"/>
              </a:spcBef>
            </a:pPr>
            <a:r>
              <a:rPr lang="en-US" sz="5499" b="1">
                <a:solidFill>
                  <a:srgbClr val="003F87"/>
                </a:solidFill>
                <a:latin typeface="Proxima Nova Condensed Bold"/>
                <a:ea typeface="Proxima Nova Condensed Bold"/>
                <a:cs typeface="Proxima Nova Condensed Bold"/>
                <a:sym typeface="Proxima Nova Condensed Bold"/>
              </a:rPr>
              <a:t>Family &amp; Friends of Scouting</a:t>
            </a:r>
          </a:p>
        </p:txBody>
      </p:sp>
      <p:sp>
        <p:nvSpPr>
          <p:cNvPr id="4" name="AutoShape 4"/>
          <p:cNvSpPr/>
          <p:nvPr/>
        </p:nvSpPr>
        <p:spPr>
          <a:xfrm>
            <a:off x="-2809042" y="9258300"/>
            <a:ext cx="18488701" cy="0"/>
          </a:xfrm>
          <a:prstGeom prst="line">
            <a:avLst/>
          </a:prstGeom>
          <a:ln w="38100" cap="flat">
            <a:solidFill>
              <a:srgbClr val="003F87"/>
            </a:solidFill>
            <a:prstDash val="solid"/>
            <a:headEnd type="none" w="sm" len="sm"/>
            <a:tailEnd type="none" w="sm" len="sm"/>
          </a:ln>
        </p:spPr>
        <p:txBody>
          <a:bodyPr/>
          <a:lstStyle/>
          <a:p>
            <a:endParaRPr lang="en-US"/>
          </a:p>
        </p:txBody>
      </p:sp>
      <p:sp>
        <p:nvSpPr>
          <p:cNvPr id="5" name="AutoShape 5"/>
          <p:cNvSpPr/>
          <p:nvPr/>
        </p:nvSpPr>
        <p:spPr>
          <a:xfrm>
            <a:off x="16899701" y="-9452098"/>
            <a:ext cx="0" cy="17343648"/>
          </a:xfrm>
          <a:prstGeom prst="line">
            <a:avLst/>
          </a:prstGeom>
          <a:ln w="38100" cap="flat">
            <a:solidFill>
              <a:srgbClr val="003F87"/>
            </a:solidFill>
            <a:prstDash val="solid"/>
            <a:headEnd type="none" w="sm" len="sm"/>
            <a:tailEnd type="none" w="sm" len="sm"/>
          </a:ln>
        </p:spPr>
        <p:txBody>
          <a:bodyPr/>
          <a:lstStyle/>
          <a:p>
            <a:endParaRPr lang="en-US"/>
          </a:p>
        </p:txBody>
      </p:sp>
      <p:sp>
        <p:nvSpPr>
          <p:cNvPr id="6" name="Freeform 6"/>
          <p:cNvSpPr/>
          <p:nvPr/>
        </p:nvSpPr>
        <p:spPr>
          <a:xfrm>
            <a:off x="16342143" y="8181284"/>
            <a:ext cx="1077016" cy="1077016"/>
          </a:xfrm>
          <a:custGeom>
            <a:avLst/>
            <a:gdLst/>
            <a:ahLst/>
            <a:cxnLst/>
            <a:rect l="l" t="t" r="r" b="b"/>
            <a:pathLst>
              <a:path w="1077016" h="1077016">
                <a:moveTo>
                  <a:pt x="0" y="0"/>
                </a:moveTo>
                <a:lnTo>
                  <a:pt x="1077015" y="0"/>
                </a:lnTo>
                <a:lnTo>
                  <a:pt x="1077015" y="1077016"/>
                </a:lnTo>
                <a:lnTo>
                  <a:pt x="0" y="1077016"/>
                </a:lnTo>
                <a:lnTo>
                  <a:pt x="0" y="0"/>
                </a:lnTo>
                <a:close/>
              </a:path>
            </a:pathLst>
          </a:custGeom>
          <a:blipFill>
            <a:blip r:embed="rId2"/>
            <a:stretch>
              <a:fillRect/>
            </a:stretch>
          </a:blipFill>
        </p:spPr>
        <p:txBody>
          <a:bodyPr/>
          <a:lstStyle/>
          <a:p>
            <a:endParaRPr lang="en-US"/>
          </a:p>
        </p:txBody>
      </p:sp>
      <p:sp>
        <p:nvSpPr>
          <p:cNvPr id="7" name="Freeform 7"/>
          <p:cNvSpPr/>
          <p:nvPr/>
        </p:nvSpPr>
        <p:spPr>
          <a:xfrm>
            <a:off x="16127187" y="9327996"/>
            <a:ext cx="1506928" cy="452271"/>
          </a:xfrm>
          <a:custGeom>
            <a:avLst/>
            <a:gdLst/>
            <a:ahLst/>
            <a:cxnLst/>
            <a:rect l="l" t="t" r="r" b="b"/>
            <a:pathLst>
              <a:path w="1506928" h="452271">
                <a:moveTo>
                  <a:pt x="0" y="0"/>
                </a:moveTo>
                <a:lnTo>
                  <a:pt x="1506928" y="0"/>
                </a:lnTo>
                <a:lnTo>
                  <a:pt x="1506928" y="452271"/>
                </a:lnTo>
                <a:lnTo>
                  <a:pt x="0" y="452271"/>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42143" y="8181284"/>
            <a:ext cx="1077016" cy="1077016"/>
          </a:xfrm>
          <a:custGeom>
            <a:avLst/>
            <a:gdLst/>
            <a:ahLst/>
            <a:cxnLst/>
            <a:rect l="l" t="t" r="r" b="b"/>
            <a:pathLst>
              <a:path w="1077016" h="1077016">
                <a:moveTo>
                  <a:pt x="0" y="0"/>
                </a:moveTo>
                <a:lnTo>
                  <a:pt x="1077015" y="0"/>
                </a:lnTo>
                <a:lnTo>
                  <a:pt x="1077015" y="1077016"/>
                </a:lnTo>
                <a:lnTo>
                  <a:pt x="0" y="1077016"/>
                </a:lnTo>
                <a:lnTo>
                  <a:pt x="0" y="0"/>
                </a:lnTo>
                <a:close/>
              </a:path>
            </a:pathLst>
          </a:custGeom>
          <a:blipFill>
            <a:blip r:embed="rId2"/>
            <a:stretch>
              <a:fillRect/>
            </a:stretch>
          </a:blipFill>
        </p:spPr>
        <p:txBody>
          <a:bodyPr/>
          <a:lstStyle/>
          <a:p>
            <a:endParaRPr lang="en-US"/>
          </a:p>
        </p:txBody>
      </p:sp>
      <p:sp>
        <p:nvSpPr>
          <p:cNvPr id="3" name="Freeform 3"/>
          <p:cNvSpPr/>
          <p:nvPr/>
        </p:nvSpPr>
        <p:spPr>
          <a:xfrm>
            <a:off x="16127187" y="9327996"/>
            <a:ext cx="1506928" cy="452271"/>
          </a:xfrm>
          <a:custGeom>
            <a:avLst/>
            <a:gdLst/>
            <a:ahLst/>
            <a:cxnLst/>
            <a:rect l="l" t="t" r="r" b="b"/>
            <a:pathLst>
              <a:path w="1506928" h="452271">
                <a:moveTo>
                  <a:pt x="0" y="0"/>
                </a:moveTo>
                <a:lnTo>
                  <a:pt x="1506928" y="0"/>
                </a:lnTo>
                <a:lnTo>
                  <a:pt x="1506928" y="452271"/>
                </a:lnTo>
                <a:lnTo>
                  <a:pt x="0" y="452271"/>
                </a:lnTo>
                <a:lnTo>
                  <a:pt x="0" y="0"/>
                </a:lnTo>
                <a:close/>
              </a:path>
            </a:pathLst>
          </a:custGeom>
          <a:blipFill>
            <a:blip r:embed="rId3"/>
            <a:stretch>
              <a:fillRect/>
            </a:stretch>
          </a:blipFill>
        </p:spPr>
        <p:txBody>
          <a:bodyPr/>
          <a:lstStyle/>
          <a:p>
            <a:endParaRPr lang="en-US"/>
          </a:p>
        </p:txBody>
      </p:sp>
      <p:sp>
        <p:nvSpPr>
          <p:cNvPr id="4" name="AutoShape 4"/>
          <p:cNvSpPr/>
          <p:nvPr/>
        </p:nvSpPr>
        <p:spPr>
          <a:xfrm>
            <a:off x="-2809042" y="9258300"/>
            <a:ext cx="18488701" cy="0"/>
          </a:xfrm>
          <a:prstGeom prst="line">
            <a:avLst/>
          </a:prstGeom>
          <a:ln w="38100" cap="flat">
            <a:solidFill>
              <a:srgbClr val="003F87"/>
            </a:solidFill>
            <a:prstDash val="solid"/>
            <a:headEnd type="none" w="sm" len="sm"/>
            <a:tailEnd type="none" w="sm" len="sm"/>
          </a:ln>
        </p:spPr>
        <p:txBody>
          <a:bodyPr/>
          <a:lstStyle/>
          <a:p>
            <a:endParaRPr lang="en-US"/>
          </a:p>
        </p:txBody>
      </p:sp>
      <p:sp>
        <p:nvSpPr>
          <p:cNvPr id="5" name="AutoShape 5"/>
          <p:cNvSpPr/>
          <p:nvPr/>
        </p:nvSpPr>
        <p:spPr>
          <a:xfrm>
            <a:off x="16899701" y="-9452098"/>
            <a:ext cx="0" cy="17343648"/>
          </a:xfrm>
          <a:prstGeom prst="line">
            <a:avLst/>
          </a:prstGeom>
          <a:ln w="38100" cap="flat">
            <a:solidFill>
              <a:srgbClr val="003F87"/>
            </a:solidFill>
            <a:prstDash val="solid"/>
            <a:headEnd type="none" w="sm" len="sm"/>
            <a:tailEnd type="none" w="sm" len="sm"/>
          </a:ln>
        </p:spPr>
        <p:txBody>
          <a:bodyPr/>
          <a:lstStyle/>
          <a:p>
            <a:endParaRPr lang="en-US"/>
          </a:p>
        </p:txBody>
      </p:sp>
      <p:sp>
        <p:nvSpPr>
          <p:cNvPr id="6" name="Freeform 6"/>
          <p:cNvSpPr/>
          <p:nvPr/>
        </p:nvSpPr>
        <p:spPr>
          <a:xfrm>
            <a:off x="8964522" y="3086100"/>
            <a:ext cx="3010774" cy="4528287"/>
          </a:xfrm>
          <a:custGeom>
            <a:avLst/>
            <a:gdLst/>
            <a:ahLst/>
            <a:cxnLst/>
            <a:rect l="l" t="t" r="r" b="b"/>
            <a:pathLst>
              <a:path w="3010774" h="4528287">
                <a:moveTo>
                  <a:pt x="0" y="0"/>
                </a:moveTo>
                <a:lnTo>
                  <a:pt x="3010774" y="0"/>
                </a:lnTo>
                <a:lnTo>
                  <a:pt x="3010774" y="4528287"/>
                </a:lnTo>
                <a:lnTo>
                  <a:pt x="0" y="45282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2222946" y="3131052"/>
            <a:ext cx="2918243" cy="4483334"/>
          </a:xfrm>
          <a:custGeom>
            <a:avLst/>
            <a:gdLst/>
            <a:ahLst/>
            <a:cxnLst/>
            <a:rect l="l" t="t" r="r" b="b"/>
            <a:pathLst>
              <a:path w="2918243" h="4483334">
                <a:moveTo>
                  <a:pt x="0" y="0"/>
                </a:moveTo>
                <a:lnTo>
                  <a:pt x="2918243" y="0"/>
                </a:lnTo>
                <a:lnTo>
                  <a:pt x="2918243" y="4483335"/>
                </a:lnTo>
                <a:lnTo>
                  <a:pt x="0" y="44833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365626" y="3086100"/>
            <a:ext cx="2353381" cy="4528287"/>
          </a:xfrm>
          <a:custGeom>
            <a:avLst/>
            <a:gdLst/>
            <a:ahLst/>
            <a:cxnLst/>
            <a:rect l="l" t="t" r="r" b="b"/>
            <a:pathLst>
              <a:path w="2353381" h="4528287">
                <a:moveTo>
                  <a:pt x="0" y="0"/>
                </a:moveTo>
                <a:lnTo>
                  <a:pt x="2353381" y="0"/>
                </a:lnTo>
                <a:lnTo>
                  <a:pt x="2353381" y="4528287"/>
                </a:lnTo>
                <a:lnTo>
                  <a:pt x="0" y="45282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3146811" y="3086100"/>
            <a:ext cx="2835839" cy="4528287"/>
          </a:xfrm>
          <a:custGeom>
            <a:avLst/>
            <a:gdLst/>
            <a:ahLst/>
            <a:cxnLst/>
            <a:rect l="l" t="t" r="r" b="b"/>
            <a:pathLst>
              <a:path w="2835839" h="4528287">
                <a:moveTo>
                  <a:pt x="0" y="0"/>
                </a:moveTo>
                <a:lnTo>
                  <a:pt x="2835840" y="0"/>
                </a:lnTo>
                <a:lnTo>
                  <a:pt x="2835840" y="4528287"/>
                </a:lnTo>
                <a:lnTo>
                  <a:pt x="0" y="4528287"/>
                </a:lnTo>
                <a:lnTo>
                  <a:pt x="0" y="0"/>
                </a:lnTo>
                <a:close/>
              </a:path>
            </a:pathLst>
          </a:custGeom>
          <a:blipFill>
            <a:blip r:embed="rId10"/>
            <a:stretch>
              <a:fillRect/>
            </a:stretch>
          </a:blipFill>
        </p:spPr>
        <p:txBody>
          <a:bodyPr/>
          <a:lstStyle/>
          <a:p>
            <a:endParaRPr lang="en-US"/>
          </a:p>
        </p:txBody>
      </p:sp>
      <p:sp>
        <p:nvSpPr>
          <p:cNvPr id="10" name="TextBox 10"/>
          <p:cNvSpPr txBox="1"/>
          <p:nvPr/>
        </p:nvSpPr>
        <p:spPr>
          <a:xfrm>
            <a:off x="2300011" y="36830"/>
            <a:ext cx="13687978" cy="1783714"/>
          </a:xfrm>
          <a:prstGeom prst="rect">
            <a:avLst/>
          </a:prstGeom>
        </p:spPr>
        <p:txBody>
          <a:bodyPr lIns="0" tIns="0" rIns="0" bIns="0" rtlCol="0" anchor="t">
            <a:spAutoFit/>
          </a:bodyPr>
          <a:lstStyle/>
          <a:p>
            <a:pPr marL="0" lvl="0" indent="0" algn="ctr">
              <a:lnSpc>
                <a:spcPts val="14560"/>
              </a:lnSpc>
              <a:spcBef>
                <a:spcPct val="0"/>
              </a:spcBef>
            </a:pPr>
            <a:r>
              <a:rPr lang="en-US" sz="10400" b="1">
                <a:solidFill>
                  <a:srgbClr val="003F87"/>
                </a:solidFill>
                <a:latin typeface="Proxima Nova Condensed Bold"/>
                <a:ea typeface="Proxima Nova Condensed Bold"/>
                <a:cs typeface="Proxima Nova Condensed Bold"/>
                <a:sym typeface="Proxima Nova Condensed Bold"/>
              </a:rPr>
              <a:t>What’s next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42143" y="8181284"/>
            <a:ext cx="1077016" cy="1077016"/>
          </a:xfrm>
          <a:custGeom>
            <a:avLst/>
            <a:gdLst/>
            <a:ahLst/>
            <a:cxnLst/>
            <a:rect l="l" t="t" r="r" b="b"/>
            <a:pathLst>
              <a:path w="1077016" h="1077016">
                <a:moveTo>
                  <a:pt x="0" y="0"/>
                </a:moveTo>
                <a:lnTo>
                  <a:pt x="1077015" y="0"/>
                </a:lnTo>
                <a:lnTo>
                  <a:pt x="1077015" y="1077016"/>
                </a:lnTo>
                <a:lnTo>
                  <a:pt x="0" y="1077016"/>
                </a:lnTo>
                <a:lnTo>
                  <a:pt x="0" y="0"/>
                </a:lnTo>
                <a:close/>
              </a:path>
            </a:pathLst>
          </a:custGeom>
          <a:blipFill>
            <a:blip r:embed="rId2"/>
            <a:stretch>
              <a:fillRect/>
            </a:stretch>
          </a:blipFill>
        </p:spPr>
        <p:txBody>
          <a:bodyPr/>
          <a:lstStyle/>
          <a:p>
            <a:endParaRPr lang="en-US"/>
          </a:p>
        </p:txBody>
      </p:sp>
      <p:sp>
        <p:nvSpPr>
          <p:cNvPr id="3" name="Freeform 3"/>
          <p:cNvSpPr/>
          <p:nvPr/>
        </p:nvSpPr>
        <p:spPr>
          <a:xfrm>
            <a:off x="16127187" y="9327996"/>
            <a:ext cx="1506928" cy="452271"/>
          </a:xfrm>
          <a:custGeom>
            <a:avLst/>
            <a:gdLst/>
            <a:ahLst/>
            <a:cxnLst/>
            <a:rect l="l" t="t" r="r" b="b"/>
            <a:pathLst>
              <a:path w="1506928" h="452271">
                <a:moveTo>
                  <a:pt x="0" y="0"/>
                </a:moveTo>
                <a:lnTo>
                  <a:pt x="1506928" y="0"/>
                </a:lnTo>
                <a:lnTo>
                  <a:pt x="1506928" y="452271"/>
                </a:lnTo>
                <a:lnTo>
                  <a:pt x="0" y="452271"/>
                </a:lnTo>
                <a:lnTo>
                  <a:pt x="0" y="0"/>
                </a:lnTo>
                <a:close/>
              </a:path>
            </a:pathLst>
          </a:custGeom>
          <a:blipFill>
            <a:blip r:embed="rId3"/>
            <a:stretch>
              <a:fillRect/>
            </a:stretch>
          </a:blipFill>
        </p:spPr>
        <p:txBody>
          <a:bodyPr/>
          <a:lstStyle/>
          <a:p>
            <a:endParaRPr lang="en-US"/>
          </a:p>
        </p:txBody>
      </p:sp>
      <p:sp>
        <p:nvSpPr>
          <p:cNvPr id="4" name="AutoShape 4"/>
          <p:cNvSpPr/>
          <p:nvPr/>
        </p:nvSpPr>
        <p:spPr>
          <a:xfrm>
            <a:off x="-2809042" y="9258300"/>
            <a:ext cx="18488701" cy="0"/>
          </a:xfrm>
          <a:prstGeom prst="line">
            <a:avLst/>
          </a:prstGeom>
          <a:ln w="38100" cap="flat">
            <a:solidFill>
              <a:srgbClr val="003F87"/>
            </a:solidFill>
            <a:prstDash val="solid"/>
            <a:headEnd type="none" w="sm" len="sm"/>
            <a:tailEnd type="none" w="sm" len="sm"/>
          </a:ln>
        </p:spPr>
        <p:txBody>
          <a:bodyPr/>
          <a:lstStyle/>
          <a:p>
            <a:endParaRPr lang="en-US"/>
          </a:p>
        </p:txBody>
      </p:sp>
      <p:sp>
        <p:nvSpPr>
          <p:cNvPr id="5" name="AutoShape 5"/>
          <p:cNvSpPr/>
          <p:nvPr/>
        </p:nvSpPr>
        <p:spPr>
          <a:xfrm>
            <a:off x="16899701" y="-9452098"/>
            <a:ext cx="0" cy="17343648"/>
          </a:xfrm>
          <a:prstGeom prst="line">
            <a:avLst/>
          </a:prstGeom>
          <a:ln w="38100" cap="flat">
            <a:solidFill>
              <a:srgbClr val="003F87"/>
            </a:solidFill>
            <a:prstDash val="solid"/>
            <a:headEnd type="none" w="sm" len="sm"/>
            <a:tailEnd type="none" w="sm" len="sm"/>
          </a:ln>
        </p:spPr>
        <p:txBody>
          <a:bodyPr/>
          <a:lstStyle/>
          <a:p>
            <a:endParaRPr lang="en-US"/>
          </a:p>
        </p:txBody>
      </p:sp>
      <p:sp>
        <p:nvSpPr>
          <p:cNvPr id="6" name="Freeform 6"/>
          <p:cNvSpPr/>
          <p:nvPr/>
        </p:nvSpPr>
        <p:spPr>
          <a:xfrm>
            <a:off x="470843" y="5857347"/>
            <a:ext cx="3152561" cy="1387271"/>
          </a:xfrm>
          <a:custGeom>
            <a:avLst/>
            <a:gdLst/>
            <a:ahLst/>
            <a:cxnLst/>
            <a:rect l="l" t="t" r="r" b="b"/>
            <a:pathLst>
              <a:path w="3152561" h="1387271">
                <a:moveTo>
                  <a:pt x="0" y="0"/>
                </a:moveTo>
                <a:lnTo>
                  <a:pt x="3152560" y="0"/>
                </a:lnTo>
                <a:lnTo>
                  <a:pt x="3152560" y="1387271"/>
                </a:lnTo>
                <a:lnTo>
                  <a:pt x="0" y="1387271"/>
                </a:lnTo>
                <a:lnTo>
                  <a:pt x="0" y="0"/>
                </a:lnTo>
                <a:close/>
              </a:path>
            </a:pathLst>
          </a:custGeom>
          <a:blipFill>
            <a:blip r:embed="rId4"/>
            <a:stretch>
              <a:fillRect r="-2988" b="-5762"/>
            </a:stretch>
          </a:blipFill>
        </p:spPr>
        <p:txBody>
          <a:bodyPr/>
          <a:lstStyle/>
          <a:p>
            <a:endParaRPr lang="en-US"/>
          </a:p>
        </p:txBody>
      </p:sp>
      <p:sp>
        <p:nvSpPr>
          <p:cNvPr id="7" name="Freeform 7"/>
          <p:cNvSpPr/>
          <p:nvPr/>
        </p:nvSpPr>
        <p:spPr>
          <a:xfrm>
            <a:off x="461164" y="3376345"/>
            <a:ext cx="3171918" cy="2136548"/>
          </a:xfrm>
          <a:custGeom>
            <a:avLst/>
            <a:gdLst/>
            <a:ahLst/>
            <a:cxnLst/>
            <a:rect l="l" t="t" r="r" b="b"/>
            <a:pathLst>
              <a:path w="3171918" h="2136548">
                <a:moveTo>
                  <a:pt x="0" y="0"/>
                </a:moveTo>
                <a:lnTo>
                  <a:pt x="3171918" y="0"/>
                </a:lnTo>
                <a:lnTo>
                  <a:pt x="3171918" y="2136548"/>
                </a:lnTo>
                <a:lnTo>
                  <a:pt x="0" y="2136548"/>
                </a:lnTo>
                <a:lnTo>
                  <a:pt x="0" y="0"/>
                </a:lnTo>
                <a:close/>
              </a:path>
            </a:pathLst>
          </a:custGeom>
          <a:blipFill>
            <a:blip r:embed="rId5"/>
            <a:stretch>
              <a:fillRect/>
            </a:stretch>
          </a:blipFill>
        </p:spPr>
        <p:txBody>
          <a:bodyPr/>
          <a:lstStyle/>
          <a:p>
            <a:endParaRPr lang="en-US"/>
          </a:p>
        </p:txBody>
      </p:sp>
      <p:sp>
        <p:nvSpPr>
          <p:cNvPr id="8" name="Freeform 8"/>
          <p:cNvSpPr/>
          <p:nvPr/>
        </p:nvSpPr>
        <p:spPr>
          <a:xfrm>
            <a:off x="470843" y="1028700"/>
            <a:ext cx="3152561" cy="2003190"/>
          </a:xfrm>
          <a:custGeom>
            <a:avLst/>
            <a:gdLst/>
            <a:ahLst/>
            <a:cxnLst/>
            <a:rect l="l" t="t" r="r" b="b"/>
            <a:pathLst>
              <a:path w="3152561" h="2003190">
                <a:moveTo>
                  <a:pt x="0" y="0"/>
                </a:moveTo>
                <a:lnTo>
                  <a:pt x="3152560" y="0"/>
                </a:lnTo>
                <a:lnTo>
                  <a:pt x="3152560" y="2003190"/>
                </a:lnTo>
                <a:lnTo>
                  <a:pt x="0" y="2003190"/>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3633082" y="1762125"/>
            <a:ext cx="11021836" cy="6619875"/>
          </a:xfrm>
          <a:prstGeom prst="rect">
            <a:avLst/>
          </a:prstGeom>
        </p:spPr>
        <p:txBody>
          <a:bodyPr lIns="0" tIns="0" rIns="0" bIns="0" rtlCol="0" anchor="t">
            <a:spAutoFit/>
          </a:bodyPr>
          <a:lstStyle/>
          <a:p>
            <a:pPr algn="ctr">
              <a:lnSpc>
                <a:spcPts val="10500"/>
              </a:lnSpc>
              <a:spcBef>
                <a:spcPct val="0"/>
              </a:spcBef>
            </a:pPr>
            <a:r>
              <a:rPr lang="en-US" sz="7500" b="1">
                <a:solidFill>
                  <a:srgbClr val="003F87"/>
                </a:solidFill>
                <a:latin typeface="Proxima Nova Condensed Bold"/>
                <a:ea typeface="Proxima Nova Condensed Bold"/>
                <a:cs typeface="Proxima Nova Condensed Bold"/>
                <a:sym typeface="Proxima Nova Condensed Bold"/>
              </a:rPr>
              <a:t>Me, a Leader?</a:t>
            </a:r>
          </a:p>
          <a:p>
            <a:pPr algn="ctr">
              <a:lnSpc>
                <a:spcPts val="10500"/>
              </a:lnSpc>
              <a:spcBef>
                <a:spcPct val="0"/>
              </a:spcBef>
            </a:pPr>
            <a:endParaRPr lang="en-US" sz="7500" b="1">
              <a:solidFill>
                <a:srgbClr val="003F87"/>
              </a:solidFill>
              <a:latin typeface="Proxima Nova Condensed Bold"/>
              <a:ea typeface="Proxima Nova Condensed Bold"/>
              <a:cs typeface="Proxima Nova Condensed Bold"/>
              <a:sym typeface="Proxima Nova Condensed Bold"/>
            </a:endParaRPr>
          </a:p>
          <a:p>
            <a:pPr algn="ctr">
              <a:lnSpc>
                <a:spcPts val="10500"/>
              </a:lnSpc>
              <a:spcBef>
                <a:spcPct val="0"/>
              </a:spcBef>
            </a:pPr>
            <a:r>
              <a:rPr lang="en-US" sz="7500" b="1">
                <a:solidFill>
                  <a:srgbClr val="003F87"/>
                </a:solidFill>
                <a:latin typeface="Proxima Nova Condensed Bold"/>
                <a:ea typeface="Proxima Nova Condensed Bold"/>
                <a:cs typeface="Proxima Nova Condensed Bold"/>
                <a:sym typeface="Proxima Nova Condensed Bold"/>
              </a:rPr>
              <a:t>Ready or Not, we’ve got you covered with impeccable training programs</a:t>
            </a:r>
          </a:p>
        </p:txBody>
      </p:sp>
      <p:sp>
        <p:nvSpPr>
          <p:cNvPr id="10" name="Freeform 10"/>
          <p:cNvSpPr/>
          <p:nvPr/>
        </p:nvSpPr>
        <p:spPr>
          <a:xfrm>
            <a:off x="505938" y="7589073"/>
            <a:ext cx="3082369" cy="1243222"/>
          </a:xfrm>
          <a:custGeom>
            <a:avLst/>
            <a:gdLst/>
            <a:ahLst/>
            <a:cxnLst/>
            <a:rect l="l" t="t" r="r" b="b"/>
            <a:pathLst>
              <a:path w="3082369" h="1243222">
                <a:moveTo>
                  <a:pt x="0" y="0"/>
                </a:moveTo>
                <a:lnTo>
                  <a:pt x="3082369" y="0"/>
                </a:lnTo>
                <a:lnTo>
                  <a:pt x="3082369" y="1243222"/>
                </a:lnTo>
                <a:lnTo>
                  <a:pt x="0" y="1243222"/>
                </a:lnTo>
                <a:lnTo>
                  <a:pt x="0" y="0"/>
                </a:lnTo>
                <a:close/>
              </a:path>
            </a:pathLst>
          </a:custGeom>
          <a:blipFill>
            <a:blip r:embed="rId7"/>
            <a:stretch>
              <a:fillRect/>
            </a:stretch>
          </a:blipFill>
        </p:spPr>
        <p:txBody>
          <a:bodyPr/>
          <a:lstStyle/>
          <a:p>
            <a:endParaRPr lang="en-US"/>
          </a:p>
        </p:txBody>
      </p:sp>
      <p:sp>
        <p:nvSpPr>
          <p:cNvPr id="11" name="TextBox 11"/>
          <p:cNvSpPr txBox="1"/>
          <p:nvPr/>
        </p:nvSpPr>
        <p:spPr>
          <a:xfrm>
            <a:off x="2300011" y="36830"/>
            <a:ext cx="13687978" cy="1783714"/>
          </a:xfrm>
          <a:prstGeom prst="rect">
            <a:avLst/>
          </a:prstGeom>
        </p:spPr>
        <p:txBody>
          <a:bodyPr lIns="0" tIns="0" rIns="0" bIns="0" rtlCol="0" anchor="t">
            <a:spAutoFit/>
          </a:bodyPr>
          <a:lstStyle/>
          <a:p>
            <a:pPr marL="0" lvl="0" indent="0" algn="ctr">
              <a:lnSpc>
                <a:spcPts val="14560"/>
              </a:lnSpc>
              <a:spcBef>
                <a:spcPct val="0"/>
              </a:spcBef>
            </a:pPr>
            <a:r>
              <a:rPr lang="en-US" sz="10400" b="1">
                <a:solidFill>
                  <a:srgbClr val="003F87"/>
                </a:solidFill>
                <a:latin typeface="Proxima Nova Condensed Bold"/>
                <a:ea typeface="Proxima Nova Condensed Bold"/>
                <a:cs typeface="Proxima Nova Condensed Bold"/>
                <a:sym typeface="Proxima Nova Condensed Bold"/>
              </a:rPr>
              <a:t>What’s next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485331" y="1805637"/>
            <a:ext cx="11317337" cy="2737087"/>
          </a:xfrm>
          <a:prstGeom prst="rect">
            <a:avLst/>
          </a:prstGeom>
        </p:spPr>
        <p:txBody>
          <a:bodyPr lIns="0" tIns="0" rIns="0" bIns="0" rtlCol="0" anchor="t">
            <a:spAutoFit/>
          </a:bodyPr>
          <a:lstStyle/>
          <a:p>
            <a:pPr marL="0" lvl="0" indent="0" algn="ctr">
              <a:lnSpc>
                <a:spcPts val="22386"/>
              </a:lnSpc>
              <a:spcBef>
                <a:spcPct val="0"/>
              </a:spcBef>
            </a:pPr>
            <a:r>
              <a:rPr lang="en-US" sz="15990" u="none" strike="noStrike">
                <a:solidFill>
                  <a:srgbClr val="003F87"/>
                </a:solidFill>
                <a:latin typeface="Apricots"/>
                <a:ea typeface="Apricots"/>
                <a:cs typeface="Apricots"/>
                <a:sym typeface="Apricots"/>
              </a:rPr>
              <a:t>For Your Kid!</a:t>
            </a:r>
          </a:p>
        </p:txBody>
      </p:sp>
      <p:sp>
        <p:nvSpPr>
          <p:cNvPr id="3" name="TextBox 3"/>
          <p:cNvSpPr txBox="1"/>
          <p:nvPr/>
        </p:nvSpPr>
        <p:spPr>
          <a:xfrm>
            <a:off x="1606964" y="5645336"/>
            <a:ext cx="14783842" cy="2570897"/>
          </a:xfrm>
          <a:prstGeom prst="rect">
            <a:avLst/>
          </a:prstGeom>
        </p:spPr>
        <p:txBody>
          <a:bodyPr lIns="0" tIns="0" rIns="0" bIns="0" rtlCol="0" anchor="t">
            <a:spAutoFit/>
          </a:bodyPr>
          <a:lstStyle/>
          <a:p>
            <a:pPr marL="0" lvl="0" indent="0" algn="ctr">
              <a:lnSpc>
                <a:spcPts val="10500"/>
              </a:lnSpc>
              <a:spcBef>
                <a:spcPct val="0"/>
              </a:spcBef>
            </a:pPr>
            <a:r>
              <a:rPr lang="en-US" sz="7500" b="1" u="none" strike="noStrike" dirty="0">
                <a:solidFill>
                  <a:srgbClr val="003F87"/>
                </a:solidFill>
                <a:latin typeface="Proxima Nova Condensed Bold"/>
                <a:ea typeface="Proxima Nova Condensed Bold"/>
                <a:cs typeface="Proxima Nova Condensed Bold"/>
                <a:sym typeface="Proxima Nova Condensed Bold"/>
              </a:rPr>
              <a:t>These are the key years to help develop &amp; influence your child.</a:t>
            </a:r>
          </a:p>
        </p:txBody>
      </p:sp>
      <p:sp>
        <p:nvSpPr>
          <p:cNvPr id="4" name="TextBox 4"/>
          <p:cNvSpPr txBox="1"/>
          <p:nvPr/>
        </p:nvSpPr>
        <p:spPr>
          <a:xfrm>
            <a:off x="2300011" y="36830"/>
            <a:ext cx="13687978" cy="1783714"/>
          </a:xfrm>
          <a:prstGeom prst="rect">
            <a:avLst/>
          </a:prstGeom>
        </p:spPr>
        <p:txBody>
          <a:bodyPr lIns="0" tIns="0" rIns="0" bIns="0" rtlCol="0" anchor="t">
            <a:spAutoFit/>
          </a:bodyPr>
          <a:lstStyle/>
          <a:p>
            <a:pPr marL="0" lvl="0" indent="0" algn="ctr">
              <a:lnSpc>
                <a:spcPts val="14560"/>
              </a:lnSpc>
              <a:spcBef>
                <a:spcPct val="0"/>
              </a:spcBef>
            </a:pPr>
            <a:r>
              <a:rPr lang="en-US" sz="10400" b="1">
                <a:solidFill>
                  <a:srgbClr val="003F87"/>
                </a:solidFill>
                <a:latin typeface="Proxima Nova Condensed Bold"/>
                <a:ea typeface="Proxima Nova Condensed Bold"/>
                <a:cs typeface="Proxima Nova Condensed Bold"/>
                <a:sym typeface="Proxima Nova Condensed Bold"/>
              </a:rPr>
              <a:t>Why?</a:t>
            </a:r>
          </a:p>
        </p:txBody>
      </p:sp>
      <p:sp>
        <p:nvSpPr>
          <p:cNvPr id="5" name="Freeform 5"/>
          <p:cNvSpPr/>
          <p:nvPr/>
        </p:nvSpPr>
        <p:spPr>
          <a:xfrm>
            <a:off x="16342143" y="8181284"/>
            <a:ext cx="1077016" cy="1077016"/>
          </a:xfrm>
          <a:custGeom>
            <a:avLst/>
            <a:gdLst/>
            <a:ahLst/>
            <a:cxnLst/>
            <a:rect l="l" t="t" r="r" b="b"/>
            <a:pathLst>
              <a:path w="1077016" h="1077016">
                <a:moveTo>
                  <a:pt x="0" y="0"/>
                </a:moveTo>
                <a:lnTo>
                  <a:pt x="1077015" y="0"/>
                </a:lnTo>
                <a:lnTo>
                  <a:pt x="1077015" y="1077016"/>
                </a:lnTo>
                <a:lnTo>
                  <a:pt x="0" y="1077016"/>
                </a:lnTo>
                <a:lnTo>
                  <a:pt x="0" y="0"/>
                </a:lnTo>
                <a:close/>
              </a:path>
            </a:pathLst>
          </a:custGeom>
          <a:blipFill>
            <a:blip r:embed="rId3"/>
            <a:stretch>
              <a:fillRect/>
            </a:stretch>
          </a:blipFill>
        </p:spPr>
        <p:txBody>
          <a:bodyPr/>
          <a:lstStyle/>
          <a:p>
            <a:endParaRPr lang="en-US"/>
          </a:p>
        </p:txBody>
      </p:sp>
      <p:sp>
        <p:nvSpPr>
          <p:cNvPr id="6" name="Freeform 6"/>
          <p:cNvSpPr/>
          <p:nvPr/>
        </p:nvSpPr>
        <p:spPr>
          <a:xfrm>
            <a:off x="16127187" y="9327996"/>
            <a:ext cx="1506928" cy="452271"/>
          </a:xfrm>
          <a:custGeom>
            <a:avLst/>
            <a:gdLst/>
            <a:ahLst/>
            <a:cxnLst/>
            <a:rect l="l" t="t" r="r" b="b"/>
            <a:pathLst>
              <a:path w="1506928" h="452271">
                <a:moveTo>
                  <a:pt x="0" y="0"/>
                </a:moveTo>
                <a:lnTo>
                  <a:pt x="1506928" y="0"/>
                </a:lnTo>
                <a:lnTo>
                  <a:pt x="1506928" y="452271"/>
                </a:lnTo>
                <a:lnTo>
                  <a:pt x="0" y="452271"/>
                </a:lnTo>
                <a:lnTo>
                  <a:pt x="0" y="0"/>
                </a:lnTo>
                <a:close/>
              </a:path>
            </a:pathLst>
          </a:custGeom>
          <a:blipFill>
            <a:blip r:embed="rId4"/>
            <a:stretch>
              <a:fillRect/>
            </a:stretch>
          </a:blipFill>
        </p:spPr>
        <p:txBody>
          <a:bodyPr/>
          <a:lstStyle/>
          <a:p>
            <a:endParaRPr lang="en-US"/>
          </a:p>
        </p:txBody>
      </p:sp>
      <p:sp>
        <p:nvSpPr>
          <p:cNvPr id="7" name="AutoShape 7"/>
          <p:cNvSpPr/>
          <p:nvPr/>
        </p:nvSpPr>
        <p:spPr>
          <a:xfrm>
            <a:off x="-2809042" y="9258300"/>
            <a:ext cx="18488701" cy="0"/>
          </a:xfrm>
          <a:prstGeom prst="line">
            <a:avLst/>
          </a:prstGeom>
          <a:ln w="38100" cap="flat">
            <a:solidFill>
              <a:srgbClr val="003F87"/>
            </a:solidFill>
            <a:prstDash val="solid"/>
            <a:headEnd type="none" w="sm" len="sm"/>
            <a:tailEnd type="none" w="sm" len="sm"/>
          </a:ln>
        </p:spPr>
        <p:txBody>
          <a:bodyPr/>
          <a:lstStyle/>
          <a:p>
            <a:endParaRPr lang="en-US"/>
          </a:p>
        </p:txBody>
      </p:sp>
      <p:sp>
        <p:nvSpPr>
          <p:cNvPr id="8" name="AutoShape 8"/>
          <p:cNvSpPr/>
          <p:nvPr/>
        </p:nvSpPr>
        <p:spPr>
          <a:xfrm>
            <a:off x="16899701" y="-9452098"/>
            <a:ext cx="0" cy="17343648"/>
          </a:xfrm>
          <a:prstGeom prst="line">
            <a:avLst/>
          </a:prstGeom>
          <a:ln w="38100" cap="flat">
            <a:solidFill>
              <a:srgbClr val="003F87"/>
            </a:solidFill>
            <a:prstDash val="solid"/>
            <a:headEnd type="none" w="sm" len="sm"/>
            <a:tailEnd type="none" w="sm" len="sm"/>
          </a:ln>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A231F"/>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90497" y="163405"/>
            <a:ext cx="17707006" cy="9960191"/>
          </a:xfrm>
          <a:prstGeom prst="rect">
            <a:avLst/>
          </a:prstGeom>
        </p:spPr>
      </p:pic>
      <p:sp>
        <p:nvSpPr>
          <p:cNvPr id="3" name="Freeform 3"/>
          <p:cNvSpPr/>
          <p:nvPr/>
        </p:nvSpPr>
        <p:spPr>
          <a:xfrm>
            <a:off x="15427033" y="9450084"/>
            <a:ext cx="1832267" cy="549914"/>
          </a:xfrm>
          <a:custGeom>
            <a:avLst/>
            <a:gdLst/>
            <a:ahLst/>
            <a:cxnLst/>
            <a:rect l="l" t="t" r="r" b="b"/>
            <a:pathLst>
              <a:path w="1832267" h="549914">
                <a:moveTo>
                  <a:pt x="0" y="0"/>
                </a:moveTo>
                <a:lnTo>
                  <a:pt x="1832267" y="0"/>
                </a:lnTo>
                <a:lnTo>
                  <a:pt x="1832267" y="549914"/>
                </a:lnTo>
                <a:lnTo>
                  <a:pt x="0" y="549914"/>
                </a:lnTo>
                <a:lnTo>
                  <a:pt x="0" y="0"/>
                </a:lnTo>
                <a:close/>
              </a:path>
            </a:pathLst>
          </a:custGeom>
          <a:blipFill>
            <a:blip r:embed="rId5"/>
            <a:stretch>
              <a:fillRect/>
            </a:stretch>
          </a:blipFill>
        </p:spPr>
        <p:txBody>
          <a:bodyPr/>
          <a:lstStyle/>
          <a:p>
            <a:endParaRPr lang="en-US"/>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22318" y="1095375"/>
            <a:ext cx="16643365" cy="7953375"/>
          </a:xfrm>
          <a:prstGeom prst="rect">
            <a:avLst/>
          </a:prstGeom>
        </p:spPr>
        <p:txBody>
          <a:bodyPr lIns="0" tIns="0" rIns="0" bIns="0" rtlCol="0" anchor="t">
            <a:spAutoFit/>
          </a:bodyPr>
          <a:lstStyle/>
          <a:p>
            <a:pPr marL="0" lvl="0" indent="0" algn="ctr">
              <a:lnSpc>
                <a:spcPts val="10500"/>
              </a:lnSpc>
              <a:spcBef>
                <a:spcPct val="0"/>
              </a:spcBef>
            </a:pPr>
            <a:r>
              <a:rPr lang="en-US" sz="7500" u="none" strike="noStrike">
                <a:solidFill>
                  <a:srgbClr val="003F87"/>
                </a:solidFill>
                <a:latin typeface="Proxima Nova Condensed"/>
                <a:ea typeface="Proxima Nova Condensed"/>
                <a:cs typeface="Proxima Nova Condensed"/>
                <a:sym typeface="Proxima Nova Condensed"/>
              </a:rPr>
              <a:t>In Cub Scouts, friendships are forged, memories are etched, and character blossoms like a wildflower. It’s more than just an after-school activity; it’s a journey of laughter, growth, and endless possibilities. Let the adventure begin.</a:t>
            </a:r>
          </a:p>
        </p:txBody>
      </p:sp>
      <p:sp>
        <p:nvSpPr>
          <p:cNvPr id="3" name="Freeform 3"/>
          <p:cNvSpPr/>
          <p:nvPr/>
        </p:nvSpPr>
        <p:spPr>
          <a:xfrm>
            <a:off x="16342143" y="8181284"/>
            <a:ext cx="1077016" cy="1077016"/>
          </a:xfrm>
          <a:custGeom>
            <a:avLst/>
            <a:gdLst/>
            <a:ahLst/>
            <a:cxnLst/>
            <a:rect l="l" t="t" r="r" b="b"/>
            <a:pathLst>
              <a:path w="1077016" h="1077016">
                <a:moveTo>
                  <a:pt x="0" y="0"/>
                </a:moveTo>
                <a:lnTo>
                  <a:pt x="1077015" y="0"/>
                </a:lnTo>
                <a:lnTo>
                  <a:pt x="1077015" y="1077016"/>
                </a:lnTo>
                <a:lnTo>
                  <a:pt x="0" y="1077016"/>
                </a:lnTo>
                <a:lnTo>
                  <a:pt x="0" y="0"/>
                </a:lnTo>
                <a:close/>
              </a:path>
            </a:pathLst>
          </a:custGeom>
          <a:blipFill>
            <a:blip r:embed="rId2"/>
            <a:stretch>
              <a:fillRect/>
            </a:stretch>
          </a:blipFill>
        </p:spPr>
        <p:txBody>
          <a:bodyPr/>
          <a:lstStyle/>
          <a:p>
            <a:endParaRPr lang="en-US"/>
          </a:p>
        </p:txBody>
      </p:sp>
      <p:sp>
        <p:nvSpPr>
          <p:cNvPr id="4" name="Freeform 4"/>
          <p:cNvSpPr/>
          <p:nvPr/>
        </p:nvSpPr>
        <p:spPr>
          <a:xfrm>
            <a:off x="16127187" y="9327996"/>
            <a:ext cx="1506928" cy="452271"/>
          </a:xfrm>
          <a:custGeom>
            <a:avLst/>
            <a:gdLst/>
            <a:ahLst/>
            <a:cxnLst/>
            <a:rect l="l" t="t" r="r" b="b"/>
            <a:pathLst>
              <a:path w="1506928" h="452271">
                <a:moveTo>
                  <a:pt x="0" y="0"/>
                </a:moveTo>
                <a:lnTo>
                  <a:pt x="1506928" y="0"/>
                </a:lnTo>
                <a:lnTo>
                  <a:pt x="1506928" y="452271"/>
                </a:lnTo>
                <a:lnTo>
                  <a:pt x="0" y="452271"/>
                </a:lnTo>
                <a:lnTo>
                  <a:pt x="0" y="0"/>
                </a:lnTo>
                <a:close/>
              </a:path>
            </a:pathLst>
          </a:custGeom>
          <a:blipFill>
            <a:blip r:embed="rId3"/>
            <a:stretch>
              <a:fillRect/>
            </a:stretch>
          </a:blipFill>
        </p:spPr>
        <p:txBody>
          <a:bodyPr/>
          <a:lstStyle/>
          <a:p>
            <a:endParaRPr lang="en-US"/>
          </a:p>
        </p:txBody>
      </p:sp>
      <p:sp>
        <p:nvSpPr>
          <p:cNvPr id="5" name="AutoShape 5"/>
          <p:cNvSpPr/>
          <p:nvPr/>
        </p:nvSpPr>
        <p:spPr>
          <a:xfrm>
            <a:off x="-2809042" y="9258300"/>
            <a:ext cx="18488701" cy="0"/>
          </a:xfrm>
          <a:prstGeom prst="line">
            <a:avLst/>
          </a:prstGeom>
          <a:ln w="38100" cap="flat">
            <a:solidFill>
              <a:srgbClr val="003F87"/>
            </a:solidFill>
            <a:prstDash val="solid"/>
            <a:headEnd type="none" w="sm" len="sm"/>
            <a:tailEnd type="none" w="sm" len="sm"/>
          </a:ln>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089888" y="2483249"/>
            <a:ext cx="8108224" cy="2533035"/>
          </a:xfrm>
          <a:prstGeom prst="rect">
            <a:avLst/>
          </a:prstGeom>
        </p:spPr>
        <p:txBody>
          <a:bodyPr lIns="0" tIns="0" rIns="0" bIns="0" rtlCol="0" anchor="t">
            <a:spAutoFit/>
          </a:bodyPr>
          <a:lstStyle/>
          <a:p>
            <a:pPr marL="0" lvl="0" indent="0" algn="ctr">
              <a:lnSpc>
                <a:spcPts val="20748"/>
              </a:lnSpc>
              <a:spcBef>
                <a:spcPct val="0"/>
              </a:spcBef>
            </a:pPr>
            <a:r>
              <a:rPr lang="en-US" sz="14820" b="1" u="none" strike="noStrike">
                <a:solidFill>
                  <a:srgbClr val="003F87"/>
                </a:solidFill>
                <a:latin typeface="Proxima Nova Condensed Bold"/>
                <a:ea typeface="Proxima Nova Condensed Bold"/>
                <a:cs typeface="Proxima Nova Condensed Bold"/>
                <a:sym typeface="Proxima Nova Condensed Bold"/>
              </a:rPr>
              <a:t>Questions?</a:t>
            </a:r>
          </a:p>
        </p:txBody>
      </p:sp>
      <p:grpSp>
        <p:nvGrpSpPr>
          <p:cNvPr id="3" name="Group 3"/>
          <p:cNvGrpSpPr/>
          <p:nvPr/>
        </p:nvGrpSpPr>
        <p:grpSpPr>
          <a:xfrm>
            <a:off x="1571771" y="5565021"/>
            <a:ext cx="15144457" cy="2067527"/>
            <a:chOff x="0" y="0"/>
            <a:chExt cx="20192609" cy="2756702"/>
          </a:xfrm>
        </p:grpSpPr>
        <p:sp>
          <p:nvSpPr>
            <p:cNvPr id="4" name="Freeform 4"/>
            <p:cNvSpPr/>
            <p:nvPr/>
          </p:nvSpPr>
          <p:spPr>
            <a:xfrm>
              <a:off x="10925764" y="0"/>
              <a:ext cx="1832880" cy="2756702"/>
            </a:xfrm>
            <a:custGeom>
              <a:avLst/>
              <a:gdLst/>
              <a:ahLst/>
              <a:cxnLst/>
              <a:rect l="l" t="t" r="r" b="b"/>
              <a:pathLst>
                <a:path w="1832880" h="2756702">
                  <a:moveTo>
                    <a:pt x="0" y="0"/>
                  </a:moveTo>
                  <a:lnTo>
                    <a:pt x="1832880" y="0"/>
                  </a:lnTo>
                  <a:lnTo>
                    <a:pt x="1832880" y="2756702"/>
                  </a:lnTo>
                  <a:lnTo>
                    <a:pt x="0" y="27567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2925012" y="13683"/>
              <a:ext cx="1776550" cy="2729336"/>
            </a:xfrm>
            <a:custGeom>
              <a:avLst/>
              <a:gdLst/>
              <a:ahLst/>
              <a:cxnLst/>
              <a:rect l="l" t="t" r="r" b="b"/>
              <a:pathLst>
                <a:path w="1776550" h="2729336">
                  <a:moveTo>
                    <a:pt x="0" y="0"/>
                  </a:moveTo>
                  <a:lnTo>
                    <a:pt x="1776550" y="0"/>
                  </a:lnTo>
                  <a:lnTo>
                    <a:pt x="1776550" y="2729336"/>
                  </a:lnTo>
                  <a:lnTo>
                    <a:pt x="0" y="2729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9326719" y="0"/>
              <a:ext cx="1432677" cy="2756702"/>
            </a:xfrm>
            <a:custGeom>
              <a:avLst/>
              <a:gdLst/>
              <a:ahLst/>
              <a:cxnLst/>
              <a:rect l="l" t="t" r="r" b="b"/>
              <a:pathLst>
                <a:path w="1432677" h="2756702">
                  <a:moveTo>
                    <a:pt x="0" y="0"/>
                  </a:moveTo>
                  <a:lnTo>
                    <a:pt x="1432676" y="0"/>
                  </a:lnTo>
                  <a:lnTo>
                    <a:pt x="1432676" y="2756702"/>
                  </a:lnTo>
                  <a:lnTo>
                    <a:pt x="0" y="2756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7433965" y="0"/>
              <a:ext cx="1726385" cy="2756702"/>
            </a:xfrm>
            <a:custGeom>
              <a:avLst/>
              <a:gdLst/>
              <a:ahLst/>
              <a:cxnLst/>
              <a:rect l="l" t="t" r="r" b="b"/>
              <a:pathLst>
                <a:path w="1726385" h="2756702">
                  <a:moveTo>
                    <a:pt x="0" y="0"/>
                  </a:moveTo>
                  <a:lnTo>
                    <a:pt x="1726385" y="0"/>
                  </a:lnTo>
                  <a:lnTo>
                    <a:pt x="1726385" y="2756702"/>
                  </a:lnTo>
                  <a:lnTo>
                    <a:pt x="0" y="2756702"/>
                  </a:lnTo>
                  <a:lnTo>
                    <a:pt x="0" y="0"/>
                  </a:lnTo>
                  <a:close/>
                </a:path>
              </a:pathLst>
            </a:custGeom>
            <a:blipFill>
              <a:blip r:embed="rId8"/>
              <a:stretch>
                <a:fillRect/>
              </a:stretch>
            </a:blipFill>
          </p:spPr>
          <p:txBody>
            <a:bodyPr/>
            <a:lstStyle/>
            <a:p>
              <a:endParaRPr lang="en-US"/>
            </a:p>
          </p:txBody>
        </p:sp>
        <p:sp>
          <p:nvSpPr>
            <p:cNvPr id="8" name="Freeform 8"/>
            <p:cNvSpPr/>
            <p:nvPr/>
          </p:nvSpPr>
          <p:spPr>
            <a:xfrm>
              <a:off x="3491798" y="0"/>
              <a:ext cx="1832880" cy="2756702"/>
            </a:xfrm>
            <a:custGeom>
              <a:avLst/>
              <a:gdLst/>
              <a:ahLst/>
              <a:cxnLst/>
              <a:rect l="l" t="t" r="r" b="b"/>
              <a:pathLst>
                <a:path w="1832880" h="2756702">
                  <a:moveTo>
                    <a:pt x="0" y="0"/>
                  </a:moveTo>
                  <a:lnTo>
                    <a:pt x="1832880" y="0"/>
                  </a:lnTo>
                  <a:lnTo>
                    <a:pt x="1832880" y="2756702"/>
                  </a:lnTo>
                  <a:lnTo>
                    <a:pt x="0" y="27567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5491047" y="13683"/>
              <a:ext cx="1776550" cy="2729336"/>
            </a:xfrm>
            <a:custGeom>
              <a:avLst/>
              <a:gdLst/>
              <a:ahLst/>
              <a:cxnLst/>
              <a:rect l="l" t="t" r="r" b="b"/>
              <a:pathLst>
                <a:path w="1776550" h="2729336">
                  <a:moveTo>
                    <a:pt x="0" y="0"/>
                  </a:moveTo>
                  <a:lnTo>
                    <a:pt x="1776550" y="0"/>
                  </a:lnTo>
                  <a:lnTo>
                    <a:pt x="1776550" y="2729336"/>
                  </a:lnTo>
                  <a:lnTo>
                    <a:pt x="0" y="2729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892753" y="0"/>
              <a:ext cx="1432677" cy="2756702"/>
            </a:xfrm>
            <a:custGeom>
              <a:avLst/>
              <a:gdLst/>
              <a:ahLst/>
              <a:cxnLst/>
              <a:rect l="l" t="t" r="r" b="b"/>
              <a:pathLst>
                <a:path w="1432677" h="2756702">
                  <a:moveTo>
                    <a:pt x="0" y="0"/>
                  </a:moveTo>
                  <a:lnTo>
                    <a:pt x="1432677" y="0"/>
                  </a:lnTo>
                  <a:lnTo>
                    <a:pt x="1432677" y="2756702"/>
                  </a:lnTo>
                  <a:lnTo>
                    <a:pt x="0" y="2756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0" y="0"/>
              <a:ext cx="1726385" cy="2756702"/>
            </a:xfrm>
            <a:custGeom>
              <a:avLst/>
              <a:gdLst/>
              <a:ahLst/>
              <a:cxnLst/>
              <a:rect l="l" t="t" r="r" b="b"/>
              <a:pathLst>
                <a:path w="1726385" h="2756702">
                  <a:moveTo>
                    <a:pt x="0" y="0"/>
                  </a:moveTo>
                  <a:lnTo>
                    <a:pt x="1726385" y="0"/>
                  </a:lnTo>
                  <a:lnTo>
                    <a:pt x="1726385" y="2756702"/>
                  </a:lnTo>
                  <a:lnTo>
                    <a:pt x="0" y="2756702"/>
                  </a:lnTo>
                  <a:lnTo>
                    <a:pt x="0" y="0"/>
                  </a:lnTo>
                  <a:close/>
                </a:path>
              </a:pathLst>
            </a:custGeom>
            <a:blipFill>
              <a:blip r:embed="rId8"/>
              <a:stretch>
                <a:fillRect/>
              </a:stretch>
            </a:blipFill>
          </p:spPr>
          <p:txBody>
            <a:bodyPr/>
            <a:lstStyle/>
            <a:p>
              <a:endParaRPr lang="en-US"/>
            </a:p>
          </p:txBody>
        </p:sp>
        <p:sp>
          <p:nvSpPr>
            <p:cNvPr id="12" name="Freeform 12"/>
            <p:cNvSpPr/>
            <p:nvPr/>
          </p:nvSpPr>
          <p:spPr>
            <a:xfrm>
              <a:off x="18359729" y="0"/>
              <a:ext cx="1832880" cy="2756702"/>
            </a:xfrm>
            <a:custGeom>
              <a:avLst/>
              <a:gdLst/>
              <a:ahLst/>
              <a:cxnLst/>
              <a:rect l="l" t="t" r="r" b="b"/>
              <a:pathLst>
                <a:path w="1832880" h="2756702">
                  <a:moveTo>
                    <a:pt x="0" y="0"/>
                  </a:moveTo>
                  <a:lnTo>
                    <a:pt x="1832880" y="0"/>
                  </a:lnTo>
                  <a:lnTo>
                    <a:pt x="1832880" y="2756702"/>
                  </a:lnTo>
                  <a:lnTo>
                    <a:pt x="0" y="27567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6760684" y="0"/>
              <a:ext cx="1432677" cy="2756702"/>
            </a:xfrm>
            <a:custGeom>
              <a:avLst/>
              <a:gdLst/>
              <a:ahLst/>
              <a:cxnLst/>
              <a:rect l="l" t="t" r="r" b="b"/>
              <a:pathLst>
                <a:path w="1432677" h="2756702">
                  <a:moveTo>
                    <a:pt x="0" y="0"/>
                  </a:moveTo>
                  <a:lnTo>
                    <a:pt x="1432677" y="0"/>
                  </a:lnTo>
                  <a:lnTo>
                    <a:pt x="1432677" y="2756702"/>
                  </a:lnTo>
                  <a:lnTo>
                    <a:pt x="0" y="2756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14867931" y="0"/>
              <a:ext cx="1726385" cy="2756702"/>
            </a:xfrm>
            <a:custGeom>
              <a:avLst/>
              <a:gdLst/>
              <a:ahLst/>
              <a:cxnLst/>
              <a:rect l="l" t="t" r="r" b="b"/>
              <a:pathLst>
                <a:path w="1726385" h="2756702">
                  <a:moveTo>
                    <a:pt x="0" y="0"/>
                  </a:moveTo>
                  <a:lnTo>
                    <a:pt x="1726385" y="0"/>
                  </a:lnTo>
                  <a:lnTo>
                    <a:pt x="1726385" y="2756702"/>
                  </a:lnTo>
                  <a:lnTo>
                    <a:pt x="0" y="2756702"/>
                  </a:lnTo>
                  <a:lnTo>
                    <a:pt x="0" y="0"/>
                  </a:lnTo>
                  <a:close/>
                </a:path>
              </a:pathLst>
            </a:custGeom>
            <a:blipFill>
              <a:blip r:embed="rId8"/>
              <a:stretch>
                <a:fillRect/>
              </a:stretch>
            </a:blipFill>
          </p:spPr>
          <p:txBody>
            <a:bodyPr/>
            <a:lstStyle/>
            <a:p>
              <a:endParaRPr lang="en-US"/>
            </a:p>
          </p:txBody>
        </p:sp>
      </p:grpSp>
      <p:sp>
        <p:nvSpPr>
          <p:cNvPr id="15" name="Freeform 15"/>
          <p:cNvSpPr/>
          <p:nvPr/>
        </p:nvSpPr>
        <p:spPr>
          <a:xfrm>
            <a:off x="16342143" y="8181284"/>
            <a:ext cx="1077016" cy="1077016"/>
          </a:xfrm>
          <a:custGeom>
            <a:avLst/>
            <a:gdLst/>
            <a:ahLst/>
            <a:cxnLst/>
            <a:rect l="l" t="t" r="r" b="b"/>
            <a:pathLst>
              <a:path w="1077016" h="1077016">
                <a:moveTo>
                  <a:pt x="0" y="0"/>
                </a:moveTo>
                <a:lnTo>
                  <a:pt x="1077015" y="0"/>
                </a:lnTo>
                <a:lnTo>
                  <a:pt x="1077015" y="1077016"/>
                </a:lnTo>
                <a:lnTo>
                  <a:pt x="0" y="1077016"/>
                </a:lnTo>
                <a:lnTo>
                  <a:pt x="0" y="0"/>
                </a:lnTo>
                <a:close/>
              </a:path>
            </a:pathLst>
          </a:custGeom>
          <a:blipFill>
            <a:blip r:embed="rId9"/>
            <a:stretch>
              <a:fillRect/>
            </a:stretch>
          </a:blipFill>
        </p:spPr>
        <p:txBody>
          <a:bodyPr/>
          <a:lstStyle/>
          <a:p>
            <a:endParaRPr lang="en-US"/>
          </a:p>
        </p:txBody>
      </p:sp>
      <p:sp>
        <p:nvSpPr>
          <p:cNvPr id="16" name="Freeform 16"/>
          <p:cNvSpPr/>
          <p:nvPr/>
        </p:nvSpPr>
        <p:spPr>
          <a:xfrm>
            <a:off x="16127187" y="9327996"/>
            <a:ext cx="1506928" cy="452271"/>
          </a:xfrm>
          <a:custGeom>
            <a:avLst/>
            <a:gdLst/>
            <a:ahLst/>
            <a:cxnLst/>
            <a:rect l="l" t="t" r="r" b="b"/>
            <a:pathLst>
              <a:path w="1506928" h="452271">
                <a:moveTo>
                  <a:pt x="0" y="0"/>
                </a:moveTo>
                <a:lnTo>
                  <a:pt x="1506928" y="0"/>
                </a:lnTo>
                <a:lnTo>
                  <a:pt x="1506928" y="452271"/>
                </a:lnTo>
                <a:lnTo>
                  <a:pt x="0" y="452271"/>
                </a:lnTo>
                <a:lnTo>
                  <a:pt x="0" y="0"/>
                </a:lnTo>
                <a:close/>
              </a:path>
            </a:pathLst>
          </a:custGeom>
          <a:blipFill>
            <a:blip r:embed="rId10"/>
            <a:stretch>
              <a:fillRect/>
            </a:stretch>
          </a:blipFill>
        </p:spPr>
        <p:txBody>
          <a:bodyPr/>
          <a:lstStyle/>
          <a:p>
            <a:endParaRPr lang="en-US"/>
          </a:p>
        </p:txBody>
      </p:sp>
      <p:sp>
        <p:nvSpPr>
          <p:cNvPr id="17" name="AutoShape 17"/>
          <p:cNvSpPr/>
          <p:nvPr/>
        </p:nvSpPr>
        <p:spPr>
          <a:xfrm>
            <a:off x="-2809042" y="9258300"/>
            <a:ext cx="18488701" cy="0"/>
          </a:xfrm>
          <a:prstGeom prst="line">
            <a:avLst/>
          </a:prstGeom>
          <a:ln w="38100" cap="flat">
            <a:solidFill>
              <a:srgbClr val="003F87"/>
            </a:solidFill>
            <a:prstDash val="solid"/>
            <a:headEnd type="none" w="sm" len="sm"/>
            <a:tailEnd type="none" w="sm" len="sm"/>
          </a:ln>
        </p:spPr>
        <p:txBody>
          <a:bodyPr/>
          <a:lstStyle/>
          <a:p>
            <a:endParaRPr lang="en-US"/>
          </a:p>
        </p:txBody>
      </p:sp>
      <p:sp>
        <p:nvSpPr>
          <p:cNvPr id="18" name="AutoShape 18"/>
          <p:cNvSpPr/>
          <p:nvPr/>
        </p:nvSpPr>
        <p:spPr>
          <a:xfrm>
            <a:off x="16899701" y="-9452098"/>
            <a:ext cx="0" cy="17343648"/>
          </a:xfrm>
          <a:prstGeom prst="line">
            <a:avLst/>
          </a:prstGeom>
          <a:ln w="38100" cap="flat">
            <a:solidFill>
              <a:srgbClr val="003F87"/>
            </a:solidFill>
            <a:prstDash val="solid"/>
            <a:headEnd type="none" w="sm" len="sm"/>
            <a:tailEnd type="none" w="sm" len="sm"/>
          </a:ln>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939615" y="3774086"/>
            <a:ext cx="10408770" cy="2595954"/>
          </a:xfrm>
          <a:prstGeom prst="rect">
            <a:avLst/>
          </a:prstGeom>
        </p:spPr>
        <p:txBody>
          <a:bodyPr lIns="0" tIns="0" rIns="0" bIns="0" rtlCol="0" anchor="t">
            <a:spAutoFit/>
          </a:bodyPr>
          <a:lstStyle/>
          <a:p>
            <a:pPr marL="0" lvl="0" indent="0" algn="ctr">
              <a:lnSpc>
                <a:spcPts val="10499"/>
              </a:lnSpc>
              <a:spcBef>
                <a:spcPct val="0"/>
              </a:spcBef>
            </a:pPr>
            <a:r>
              <a:rPr lang="en-US" sz="7499" u="none" strike="noStrike">
                <a:solidFill>
                  <a:srgbClr val="003F87"/>
                </a:solidFill>
                <a:latin typeface="Proxima Nova Condensed"/>
                <a:ea typeface="Proxima Nova Condensed"/>
                <a:cs typeface="Proxima Nova Condensed"/>
                <a:sym typeface="Proxima Nova Condensed"/>
              </a:rPr>
              <a:t>Cub Scouts®. Do Your Best. Have Fun Doing It.</a:t>
            </a:r>
          </a:p>
        </p:txBody>
      </p:sp>
      <p:sp>
        <p:nvSpPr>
          <p:cNvPr id="3" name="Freeform 3"/>
          <p:cNvSpPr/>
          <p:nvPr/>
        </p:nvSpPr>
        <p:spPr>
          <a:xfrm>
            <a:off x="16342143" y="8181284"/>
            <a:ext cx="1077016" cy="1077016"/>
          </a:xfrm>
          <a:custGeom>
            <a:avLst/>
            <a:gdLst/>
            <a:ahLst/>
            <a:cxnLst/>
            <a:rect l="l" t="t" r="r" b="b"/>
            <a:pathLst>
              <a:path w="1077016" h="1077016">
                <a:moveTo>
                  <a:pt x="0" y="0"/>
                </a:moveTo>
                <a:lnTo>
                  <a:pt x="1077015" y="0"/>
                </a:lnTo>
                <a:lnTo>
                  <a:pt x="1077015" y="1077016"/>
                </a:lnTo>
                <a:lnTo>
                  <a:pt x="0" y="1077016"/>
                </a:lnTo>
                <a:lnTo>
                  <a:pt x="0" y="0"/>
                </a:lnTo>
                <a:close/>
              </a:path>
            </a:pathLst>
          </a:custGeom>
          <a:blipFill>
            <a:blip r:embed="rId2"/>
            <a:stretch>
              <a:fillRect/>
            </a:stretch>
          </a:blipFill>
        </p:spPr>
        <p:txBody>
          <a:bodyPr/>
          <a:lstStyle/>
          <a:p>
            <a:endParaRPr lang="en-US"/>
          </a:p>
        </p:txBody>
      </p:sp>
      <p:sp>
        <p:nvSpPr>
          <p:cNvPr id="4" name="Freeform 4"/>
          <p:cNvSpPr/>
          <p:nvPr/>
        </p:nvSpPr>
        <p:spPr>
          <a:xfrm>
            <a:off x="16127187" y="9327996"/>
            <a:ext cx="1506928" cy="452271"/>
          </a:xfrm>
          <a:custGeom>
            <a:avLst/>
            <a:gdLst/>
            <a:ahLst/>
            <a:cxnLst/>
            <a:rect l="l" t="t" r="r" b="b"/>
            <a:pathLst>
              <a:path w="1506928" h="452271">
                <a:moveTo>
                  <a:pt x="0" y="0"/>
                </a:moveTo>
                <a:lnTo>
                  <a:pt x="1506928" y="0"/>
                </a:lnTo>
                <a:lnTo>
                  <a:pt x="1506928" y="452271"/>
                </a:lnTo>
                <a:lnTo>
                  <a:pt x="0" y="452271"/>
                </a:lnTo>
                <a:lnTo>
                  <a:pt x="0" y="0"/>
                </a:lnTo>
                <a:close/>
              </a:path>
            </a:pathLst>
          </a:custGeom>
          <a:blipFill>
            <a:blip r:embed="rId3"/>
            <a:stretch>
              <a:fillRect/>
            </a:stretch>
          </a:blipFill>
        </p:spPr>
        <p:txBody>
          <a:bodyPr/>
          <a:lstStyle/>
          <a:p>
            <a:endParaRPr lang="en-US"/>
          </a:p>
        </p:txBody>
      </p:sp>
      <p:sp>
        <p:nvSpPr>
          <p:cNvPr id="5" name="AutoShape 5"/>
          <p:cNvSpPr/>
          <p:nvPr/>
        </p:nvSpPr>
        <p:spPr>
          <a:xfrm>
            <a:off x="-2809042" y="9258300"/>
            <a:ext cx="18488701" cy="0"/>
          </a:xfrm>
          <a:prstGeom prst="line">
            <a:avLst/>
          </a:prstGeom>
          <a:ln w="38100" cap="flat">
            <a:solidFill>
              <a:srgbClr val="003F87"/>
            </a:solidFill>
            <a:prstDash val="solid"/>
            <a:headEnd type="none" w="sm" len="sm"/>
            <a:tailEnd type="none" w="sm" len="sm"/>
          </a:ln>
        </p:spPr>
        <p:txBody>
          <a:bodyPr/>
          <a:lstStyle/>
          <a:p>
            <a:endParaRPr lang="en-US"/>
          </a:p>
        </p:txBody>
      </p:sp>
      <p:sp>
        <p:nvSpPr>
          <p:cNvPr id="6" name="AutoShape 6"/>
          <p:cNvSpPr/>
          <p:nvPr/>
        </p:nvSpPr>
        <p:spPr>
          <a:xfrm>
            <a:off x="16899701" y="-9452098"/>
            <a:ext cx="0" cy="17343648"/>
          </a:xfrm>
          <a:prstGeom prst="line">
            <a:avLst/>
          </a:prstGeom>
          <a:ln w="38100" cap="flat">
            <a:solidFill>
              <a:srgbClr val="003F87"/>
            </a:solidFill>
            <a:prstDash val="solid"/>
            <a:headEnd type="none" w="sm" len="sm"/>
            <a:tailEnd type="none" w="sm" len="sm"/>
          </a:ln>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42143" y="8181284"/>
            <a:ext cx="1077016" cy="1077016"/>
          </a:xfrm>
          <a:custGeom>
            <a:avLst/>
            <a:gdLst/>
            <a:ahLst/>
            <a:cxnLst/>
            <a:rect l="l" t="t" r="r" b="b"/>
            <a:pathLst>
              <a:path w="1077016" h="1077016">
                <a:moveTo>
                  <a:pt x="0" y="0"/>
                </a:moveTo>
                <a:lnTo>
                  <a:pt x="1077015" y="0"/>
                </a:lnTo>
                <a:lnTo>
                  <a:pt x="1077015" y="1077016"/>
                </a:lnTo>
                <a:lnTo>
                  <a:pt x="0" y="1077016"/>
                </a:lnTo>
                <a:lnTo>
                  <a:pt x="0" y="0"/>
                </a:lnTo>
                <a:close/>
              </a:path>
            </a:pathLst>
          </a:custGeom>
          <a:blipFill>
            <a:blip r:embed="rId2"/>
            <a:stretch>
              <a:fillRect/>
            </a:stretch>
          </a:blipFill>
        </p:spPr>
        <p:txBody>
          <a:bodyPr/>
          <a:lstStyle/>
          <a:p>
            <a:endParaRPr lang="en-US"/>
          </a:p>
        </p:txBody>
      </p:sp>
      <p:sp>
        <p:nvSpPr>
          <p:cNvPr id="3" name="Freeform 3"/>
          <p:cNvSpPr/>
          <p:nvPr/>
        </p:nvSpPr>
        <p:spPr>
          <a:xfrm>
            <a:off x="16127187" y="9327996"/>
            <a:ext cx="1506928" cy="452271"/>
          </a:xfrm>
          <a:custGeom>
            <a:avLst/>
            <a:gdLst/>
            <a:ahLst/>
            <a:cxnLst/>
            <a:rect l="l" t="t" r="r" b="b"/>
            <a:pathLst>
              <a:path w="1506928" h="452271">
                <a:moveTo>
                  <a:pt x="0" y="0"/>
                </a:moveTo>
                <a:lnTo>
                  <a:pt x="1506928" y="0"/>
                </a:lnTo>
                <a:lnTo>
                  <a:pt x="1506928" y="452271"/>
                </a:lnTo>
                <a:lnTo>
                  <a:pt x="0" y="452271"/>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3394919" y="2299127"/>
            <a:ext cx="11498163" cy="6619875"/>
          </a:xfrm>
          <a:prstGeom prst="rect">
            <a:avLst/>
          </a:prstGeom>
        </p:spPr>
        <p:txBody>
          <a:bodyPr wrap="square" lIns="0" tIns="0" rIns="0" bIns="0" rtlCol="0" anchor="t">
            <a:spAutoFit/>
          </a:bodyPr>
          <a:lstStyle/>
          <a:p>
            <a:pPr marL="0" lvl="0" indent="0" algn="ctr">
              <a:lnSpc>
                <a:spcPts val="10500"/>
              </a:lnSpc>
              <a:spcBef>
                <a:spcPct val="0"/>
              </a:spcBef>
            </a:pPr>
            <a:r>
              <a:rPr lang="en-US" sz="7500" b="1" u="none" strike="noStrike" dirty="0">
                <a:solidFill>
                  <a:srgbClr val="003F87"/>
                </a:solidFill>
                <a:latin typeface="Proxima Nova Condensed Bold"/>
                <a:ea typeface="Proxima Nova Condensed Bold"/>
                <a:cs typeface="Proxima Nova Condensed Bold"/>
                <a:sym typeface="Proxima Nova Condensed Bold"/>
              </a:rPr>
              <a:t>A </a:t>
            </a:r>
          </a:p>
          <a:p>
            <a:pPr marL="0" lvl="0" indent="0" algn="ctr">
              <a:lnSpc>
                <a:spcPts val="10500"/>
              </a:lnSpc>
              <a:spcBef>
                <a:spcPct val="0"/>
              </a:spcBef>
            </a:pPr>
            <a:endParaRPr lang="en-US" sz="7500" b="1" u="none" strike="noStrike" dirty="0">
              <a:solidFill>
                <a:srgbClr val="003F87"/>
              </a:solidFill>
              <a:latin typeface="Proxima Nova Condensed Bold"/>
              <a:ea typeface="Proxima Nova Condensed Bold"/>
              <a:cs typeface="Proxima Nova Condensed Bold"/>
              <a:sym typeface="Proxima Nova Condensed Bold"/>
            </a:endParaRPr>
          </a:p>
          <a:p>
            <a:pPr marL="0" lvl="0" indent="0" algn="ctr">
              <a:lnSpc>
                <a:spcPts val="10500"/>
              </a:lnSpc>
              <a:spcBef>
                <a:spcPct val="0"/>
              </a:spcBef>
            </a:pPr>
            <a:endParaRPr lang="en-US" sz="7500" b="1" u="none" strike="noStrike" dirty="0">
              <a:solidFill>
                <a:srgbClr val="003F87"/>
              </a:solidFill>
              <a:latin typeface="Proxima Nova Condensed Bold"/>
              <a:ea typeface="Proxima Nova Condensed Bold"/>
              <a:cs typeface="Proxima Nova Condensed Bold"/>
              <a:sym typeface="Proxima Nova Condensed Bold"/>
            </a:endParaRPr>
          </a:p>
          <a:p>
            <a:pPr marL="0" lvl="0" indent="0" algn="ctr">
              <a:lnSpc>
                <a:spcPts val="10500"/>
              </a:lnSpc>
              <a:spcBef>
                <a:spcPct val="0"/>
              </a:spcBef>
            </a:pPr>
            <a:r>
              <a:rPr lang="en-US" sz="7500" b="1" u="none" strike="noStrike" dirty="0">
                <a:solidFill>
                  <a:srgbClr val="003F87"/>
                </a:solidFill>
                <a:latin typeface="Proxima Nova Condensed Bold"/>
                <a:ea typeface="Proxima Nova Condensed Bold"/>
                <a:cs typeface="Proxima Nova Condensed Bold"/>
                <a:sym typeface="Proxima Nova Condensed Bold"/>
              </a:rPr>
              <a:t>program </a:t>
            </a:r>
          </a:p>
          <a:p>
            <a:pPr marL="0" lvl="0" indent="0" algn="ctr">
              <a:lnSpc>
                <a:spcPts val="10500"/>
              </a:lnSpc>
              <a:spcBef>
                <a:spcPct val="0"/>
              </a:spcBef>
            </a:pPr>
            <a:r>
              <a:rPr lang="en-US" sz="7500" b="1" u="none" strike="noStrike" dirty="0">
                <a:solidFill>
                  <a:srgbClr val="003F87"/>
                </a:solidFill>
                <a:latin typeface="Proxima Nova Condensed Bold"/>
                <a:ea typeface="Proxima Nova Condensed Bold"/>
                <a:cs typeface="Proxima Nova Condensed Bold"/>
                <a:sym typeface="Proxima Nova Condensed Bold"/>
              </a:rPr>
              <a:t> for boys &amp; girls in grades k-5</a:t>
            </a:r>
          </a:p>
        </p:txBody>
      </p:sp>
      <p:sp>
        <p:nvSpPr>
          <p:cNvPr id="5" name="TextBox 5"/>
          <p:cNvSpPr txBox="1"/>
          <p:nvPr/>
        </p:nvSpPr>
        <p:spPr>
          <a:xfrm>
            <a:off x="2675679" y="651312"/>
            <a:ext cx="12936642" cy="1701684"/>
          </a:xfrm>
          <a:prstGeom prst="rect">
            <a:avLst/>
          </a:prstGeom>
        </p:spPr>
        <p:txBody>
          <a:bodyPr wrap="square" lIns="0" tIns="0" rIns="0" bIns="0" rtlCol="0" anchor="t">
            <a:spAutoFit/>
          </a:bodyPr>
          <a:lstStyle/>
          <a:p>
            <a:pPr algn="ctr">
              <a:lnSpc>
                <a:spcPts val="14560"/>
              </a:lnSpc>
              <a:spcBef>
                <a:spcPct val="0"/>
              </a:spcBef>
            </a:pPr>
            <a:r>
              <a:rPr lang="en-US" sz="10400" b="1" dirty="0">
                <a:solidFill>
                  <a:srgbClr val="003F87"/>
                </a:solidFill>
                <a:latin typeface="Proxima Nova Condensed Bold"/>
                <a:ea typeface="Proxima Nova Condensed Bold"/>
                <a:cs typeface="Proxima Nova Condensed Bold"/>
                <a:sym typeface="Proxima Nova Condensed Bold"/>
              </a:rPr>
              <a:t>What is Cub Scouting?</a:t>
            </a:r>
          </a:p>
        </p:txBody>
      </p:sp>
      <p:sp>
        <p:nvSpPr>
          <p:cNvPr id="6" name="TextBox 6"/>
          <p:cNvSpPr txBox="1"/>
          <p:nvPr/>
        </p:nvSpPr>
        <p:spPr>
          <a:xfrm>
            <a:off x="5741678" y="3568018"/>
            <a:ext cx="6804645" cy="2680573"/>
          </a:xfrm>
          <a:prstGeom prst="rect">
            <a:avLst/>
          </a:prstGeom>
        </p:spPr>
        <p:txBody>
          <a:bodyPr wrap="square" lIns="0" tIns="0" rIns="0" bIns="0" rtlCol="0" anchor="t">
            <a:spAutoFit/>
          </a:bodyPr>
          <a:lstStyle/>
          <a:p>
            <a:pPr algn="ctr">
              <a:lnSpc>
                <a:spcPts val="21826"/>
              </a:lnSpc>
              <a:spcBef>
                <a:spcPct val="0"/>
              </a:spcBef>
            </a:pPr>
            <a:r>
              <a:rPr lang="en-US" sz="15590" dirty="0">
                <a:solidFill>
                  <a:srgbClr val="003F87"/>
                </a:solidFill>
                <a:latin typeface="Apricots"/>
                <a:ea typeface="Apricots"/>
                <a:cs typeface="Apricots"/>
                <a:sym typeface="Apricots"/>
              </a:rPr>
              <a:t>family</a:t>
            </a:r>
          </a:p>
        </p:txBody>
      </p:sp>
      <p:sp>
        <p:nvSpPr>
          <p:cNvPr id="7" name="AutoShape 7"/>
          <p:cNvSpPr/>
          <p:nvPr/>
        </p:nvSpPr>
        <p:spPr>
          <a:xfrm>
            <a:off x="-2809042" y="9258300"/>
            <a:ext cx="18472671" cy="0"/>
          </a:xfrm>
          <a:prstGeom prst="line">
            <a:avLst/>
          </a:prstGeom>
          <a:ln w="38100" cap="flat">
            <a:solidFill>
              <a:srgbClr val="003F87"/>
            </a:solidFill>
            <a:prstDash val="solid"/>
            <a:headEnd type="none" w="sm" len="sm"/>
            <a:tailEnd type="none" w="sm" len="sm"/>
          </a:ln>
        </p:spPr>
        <p:txBody>
          <a:bodyPr/>
          <a:lstStyle/>
          <a:p>
            <a:endParaRPr lang="en-US"/>
          </a:p>
        </p:txBody>
      </p:sp>
      <p:sp>
        <p:nvSpPr>
          <p:cNvPr id="8" name="AutoShape 8"/>
          <p:cNvSpPr/>
          <p:nvPr/>
        </p:nvSpPr>
        <p:spPr>
          <a:xfrm>
            <a:off x="16899701" y="-9452098"/>
            <a:ext cx="0" cy="17343648"/>
          </a:xfrm>
          <a:prstGeom prst="line">
            <a:avLst/>
          </a:prstGeom>
          <a:ln w="38100" cap="flat">
            <a:solidFill>
              <a:srgbClr val="003F87"/>
            </a:solidFill>
            <a:prstDash val="solid"/>
            <a:headEnd type="none" w="sm" len="sm"/>
            <a:tailEnd type="none" w="sm" len="sm"/>
          </a:ln>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25" y="-39050"/>
            <a:ext cx="4408900" cy="5246370"/>
            <a:chOff x="0" y="0"/>
            <a:chExt cx="3790950" cy="4511040"/>
          </a:xfrm>
        </p:grpSpPr>
        <p:sp>
          <p:nvSpPr>
            <p:cNvPr id="3" name="Freeform 3"/>
            <p:cNvSpPr/>
            <p:nvPr/>
          </p:nvSpPr>
          <p:spPr>
            <a:xfrm>
              <a:off x="158750" y="158750"/>
              <a:ext cx="3473450" cy="4193540"/>
            </a:xfrm>
            <a:custGeom>
              <a:avLst/>
              <a:gdLst/>
              <a:ahLst/>
              <a:cxnLst/>
              <a:rect l="l" t="t" r="r" b="b"/>
              <a:pathLst>
                <a:path w="3473450" h="4193540">
                  <a:moveTo>
                    <a:pt x="0" y="0"/>
                  </a:moveTo>
                  <a:lnTo>
                    <a:pt x="3473450" y="0"/>
                  </a:lnTo>
                  <a:lnTo>
                    <a:pt x="3473450" y="4193540"/>
                  </a:lnTo>
                  <a:lnTo>
                    <a:pt x="0" y="4193540"/>
                  </a:lnTo>
                  <a:close/>
                </a:path>
              </a:pathLst>
            </a:custGeom>
            <a:blipFill>
              <a:blip r:embed="rId2"/>
              <a:stretch>
                <a:fillRect r="-81426"/>
              </a:stretch>
            </a:blipFill>
          </p:spPr>
          <p:txBody>
            <a:bodyPr/>
            <a:lstStyle/>
            <a:p>
              <a:endParaRPr lang="en-US"/>
            </a:p>
          </p:txBody>
        </p:sp>
      </p:grpSp>
      <p:sp>
        <p:nvSpPr>
          <p:cNvPr id="4" name="AutoShape 4"/>
          <p:cNvSpPr/>
          <p:nvPr/>
        </p:nvSpPr>
        <p:spPr>
          <a:xfrm>
            <a:off x="-2809042" y="9258300"/>
            <a:ext cx="18423970" cy="0"/>
          </a:xfrm>
          <a:prstGeom prst="line">
            <a:avLst/>
          </a:prstGeom>
          <a:ln w="38100" cap="flat">
            <a:solidFill>
              <a:srgbClr val="003F87"/>
            </a:solidFill>
            <a:prstDash val="solid"/>
            <a:headEnd type="none" w="sm" len="sm"/>
            <a:tailEnd type="none" w="sm" len="sm"/>
          </a:ln>
        </p:spPr>
        <p:txBody>
          <a:bodyPr/>
          <a:lstStyle/>
          <a:p>
            <a:endParaRPr lang="en-US"/>
          </a:p>
        </p:txBody>
      </p:sp>
      <p:grpSp>
        <p:nvGrpSpPr>
          <p:cNvPr id="5" name="Group 5"/>
          <p:cNvGrpSpPr/>
          <p:nvPr/>
        </p:nvGrpSpPr>
        <p:grpSpPr>
          <a:xfrm>
            <a:off x="1569321" y="5040630"/>
            <a:ext cx="3623722" cy="5246370"/>
            <a:chOff x="0" y="0"/>
            <a:chExt cx="4013200" cy="5810250"/>
          </a:xfrm>
        </p:grpSpPr>
        <p:sp>
          <p:nvSpPr>
            <p:cNvPr id="6" name="Freeform 6"/>
            <p:cNvSpPr/>
            <p:nvPr/>
          </p:nvSpPr>
          <p:spPr>
            <a:xfrm>
              <a:off x="270510" y="270510"/>
              <a:ext cx="3473450" cy="5269230"/>
            </a:xfrm>
            <a:custGeom>
              <a:avLst/>
              <a:gdLst/>
              <a:ahLst/>
              <a:cxnLst/>
              <a:rect l="l" t="t" r="r" b="b"/>
              <a:pathLst>
                <a:path w="3473450" h="5269230">
                  <a:moveTo>
                    <a:pt x="0" y="0"/>
                  </a:moveTo>
                  <a:lnTo>
                    <a:pt x="3473450" y="0"/>
                  </a:lnTo>
                  <a:lnTo>
                    <a:pt x="3473450" y="5269230"/>
                  </a:lnTo>
                  <a:lnTo>
                    <a:pt x="0" y="5269230"/>
                  </a:lnTo>
                  <a:close/>
                </a:path>
              </a:pathLst>
            </a:custGeom>
            <a:blipFill>
              <a:blip r:embed="rId3"/>
              <a:stretch>
                <a:fillRect l="-63982" r="-63982"/>
              </a:stretch>
            </a:blipFill>
          </p:spPr>
          <p:txBody>
            <a:bodyPr/>
            <a:lstStyle/>
            <a:p>
              <a:endParaRPr lang="en-US"/>
            </a:p>
          </p:txBody>
        </p:sp>
      </p:grpSp>
      <p:sp>
        <p:nvSpPr>
          <p:cNvPr id="7" name="TextBox 7"/>
          <p:cNvSpPr txBox="1"/>
          <p:nvPr/>
        </p:nvSpPr>
        <p:spPr>
          <a:xfrm>
            <a:off x="10266811" y="386659"/>
            <a:ext cx="7261115" cy="7727950"/>
          </a:xfrm>
          <a:prstGeom prst="rect">
            <a:avLst/>
          </a:prstGeom>
        </p:spPr>
        <p:txBody>
          <a:bodyPr lIns="0" tIns="0" rIns="0" bIns="0" rtlCol="0" anchor="t">
            <a:spAutoFit/>
          </a:bodyPr>
          <a:lstStyle/>
          <a:p>
            <a:pPr algn="r">
              <a:lnSpc>
                <a:spcPts val="7699"/>
              </a:lnSpc>
              <a:spcBef>
                <a:spcPct val="0"/>
              </a:spcBef>
            </a:pPr>
            <a:r>
              <a:rPr lang="en-US" sz="5499" b="1">
                <a:solidFill>
                  <a:srgbClr val="003F87"/>
                </a:solidFill>
                <a:latin typeface="Proxima Nova Condensed Bold"/>
                <a:ea typeface="Proxima Nova Condensed Bold"/>
                <a:cs typeface="Proxima Nova Condensed Bold"/>
                <a:sym typeface="Proxima Nova Condensed Bold"/>
              </a:rPr>
              <a:t>Imagine a world where curious minds explore the wilderness, build forts, and learn to be kind, respectful, and helpful—traits that shape boys and girls into the leaders of tomorrow. </a:t>
            </a:r>
          </a:p>
        </p:txBody>
      </p:sp>
      <p:grpSp>
        <p:nvGrpSpPr>
          <p:cNvPr id="8" name="Group 8"/>
          <p:cNvGrpSpPr/>
          <p:nvPr/>
        </p:nvGrpSpPr>
        <p:grpSpPr>
          <a:xfrm>
            <a:off x="4984529" y="2000675"/>
            <a:ext cx="5282282" cy="6285650"/>
            <a:chOff x="0" y="0"/>
            <a:chExt cx="3790950" cy="4511040"/>
          </a:xfrm>
        </p:grpSpPr>
        <p:sp>
          <p:nvSpPr>
            <p:cNvPr id="9" name="Freeform 9"/>
            <p:cNvSpPr/>
            <p:nvPr/>
          </p:nvSpPr>
          <p:spPr>
            <a:xfrm>
              <a:off x="158750" y="158750"/>
              <a:ext cx="3473450" cy="4193540"/>
            </a:xfrm>
            <a:custGeom>
              <a:avLst/>
              <a:gdLst/>
              <a:ahLst/>
              <a:cxnLst/>
              <a:rect l="l" t="t" r="r" b="b"/>
              <a:pathLst>
                <a:path w="3473450" h="4193540">
                  <a:moveTo>
                    <a:pt x="0" y="0"/>
                  </a:moveTo>
                  <a:lnTo>
                    <a:pt x="3473450" y="0"/>
                  </a:lnTo>
                  <a:lnTo>
                    <a:pt x="3473450" y="4193540"/>
                  </a:lnTo>
                  <a:lnTo>
                    <a:pt x="0" y="4193540"/>
                  </a:lnTo>
                  <a:close/>
                </a:path>
              </a:pathLst>
            </a:custGeom>
            <a:blipFill>
              <a:blip r:embed="rId4"/>
              <a:stretch>
                <a:fillRect l="-41715" r="-41715"/>
              </a:stretch>
            </a:blipFill>
          </p:spPr>
          <p:txBody>
            <a:bodyPr/>
            <a:lstStyle/>
            <a:p>
              <a:endParaRPr lang="en-US"/>
            </a:p>
          </p:txBody>
        </p:sp>
      </p:grpSp>
      <p:sp>
        <p:nvSpPr>
          <p:cNvPr id="10" name="Freeform 10"/>
          <p:cNvSpPr/>
          <p:nvPr/>
        </p:nvSpPr>
        <p:spPr>
          <a:xfrm>
            <a:off x="16342143" y="8181284"/>
            <a:ext cx="1077016" cy="1077016"/>
          </a:xfrm>
          <a:custGeom>
            <a:avLst/>
            <a:gdLst/>
            <a:ahLst/>
            <a:cxnLst/>
            <a:rect l="l" t="t" r="r" b="b"/>
            <a:pathLst>
              <a:path w="1077016" h="1077016">
                <a:moveTo>
                  <a:pt x="0" y="0"/>
                </a:moveTo>
                <a:lnTo>
                  <a:pt x="1077015" y="0"/>
                </a:lnTo>
                <a:lnTo>
                  <a:pt x="1077015" y="1077016"/>
                </a:lnTo>
                <a:lnTo>
                  <a:pt x="0" y="1077016"/>
                </a:lnTo>
                <a:lnTo>
                  <a:pt x="0" y="0"/>
                </a:lnTo>
                <a:close/>
              </a:path>
            </a:pathLst>
          </a:custGeom>
          <a:blipFill>
            <a:blip r:embed="rId5"/>
            <a:stretch>
              <a:fillRect/>
            </a:stretch>
          </a:blipFill>
        </p:spPr>
        <p:txBody>
          <a:bodyPr/>
          <a:lstStyle/>
          <a:p>
            <a:endParaRPr lang="en-US"/>
          </a:p>
        </p:txBody>
      </p:sp>
      <p:sp>
        <p:nvSpPr>
          <p:cNvPr id="11" name="Freeform 11"/>
          <p:cNvSpPr/>
          <p:nvPr/>
        </p:nvSpPr>
        <p:spPr>
          <a:xfrm>
            <a:off x="16127187" y="9327996"/>
            <a:ext cx="1506928" cy="452271"/>
          </a:xfrm>
          <a:custGeom>
            <a:avLst/>
            <a:gdLst/>
            <a:ahLst/>
            <a:cxnLst/>
            <a:rect l="l" t="t" r="r" b="b"/>
            <a:pathLst>
              <a:path w="1506928" h="452271">
                <a:moveTo>
                  <a:pt x="0" y="0"/>
                </a:moveTo>
                <a:lnTo>
                  <a:pt x="1506928" y="0"/>
                </a:lnTo>
                <a:lnTo>
                  <a:pt x="1506928" y="452271"/>
                </a:lnTo>
                <a:lnTo>
                  <a:pt x="0" y="452271"/>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42143" y="8181284"/>
            <a:ext cx="1077016" cy="1077016"/>
          </a:xfrm>
          <a:custGeom>
            <a:avLst/>
            <a:gdLst/>
            <a:ahLst/>
            <a:cxnLst/>
            <a:rect l="l" t="t" r="r" b="b"/>
            <a:pathLst>
              <a:path w="1077016" h="1077016">
                <a:moveTo>
                  <a:pt x="0" y="0"/>
                </a:moveTo>
                <a:lnTo>
                  <a:pt x="1077015" y="0"/>
                </a:lnTo>
                <a:lnTo>
                  <a:pt x="1077015" y="1077016"/>
                </a:lnTo>
                <a:lnTo>
                  <a:pt x="0" y="1077016"/>
                </a:lnTo>
                <a:lnTo>
                  <a:pt x="0" y="0"/>
                </a:lnTo>
                <a:close/>
              </a:path>
            </a:pathLst>
          </a:custGeom>
          <a:blipFill>
            <a:blip r:embed="rId2"/>
            <a:stretch>
              <a:fillRect/>
            </a:stretch>
          </a:blipFill>
        </p:spPr>
        <p:txBody>
          <a:bodyPr/>
          <a:lstStyle/>
          <a:p>
            <a:endParaRPr lang="en-US"/>
          </a:p>
        </p:txBody>
      </p:sp>
      <p:sp>
        <p:nvSpPr>
          <p:cNvPr id="3" name="Freeform 3"/>
          <p:cNvSpPr/>
          <p:nvPr/>
        </p:nvSpPr>
        <p:spPr>
          <a:xfrm>
            <a:off x="16127187" y="9327996"/>
            <a:ext cx="1506928" cy="452271"/>
          </a:xfrm>
          <a:custGeom>
            <a:avLst/>
            <a:gdLst/>
            <a:ahLst/>
            <a:cxnLst/>
            <a:rect l="l" t="t" r="r" b="b"/>
            <a:pathLst>
              <a:path w="1506928" h="452271">
                <a:moveTo>
                  <a:pt x="0" y="0"/>
                </a:moveTo>
                <a:lnTo>
                  <a:pt x="1506928" y="0"/>
                </a:lnTo>
                <a:lnTo>
                  <a:pt x="1506928" y="452271"/>
                </a:lnTo>
                <a:lnTo>
                  <a:pt x="0" y="452271"/>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986567" y="651312"/>
            <a:ext cx="14314866" cy="1701684"/>
          </a:xfrm>
          <a:prstGeom prst="rect">
            <a:avLst/>
          </a:prstGeom>
        </p:spPr>
        <p:txBody>
          <a:bodyPr wrap="square" lIns="0" tIns="0" rIns="0" bIns="0" rtlCol="0" anchor="t">
            <a:spAutoFit/>
          </a:bodyPr>
          <a:lstStyle/>
          <a:p>
            <a:pPr algn="ctr">
              <a:lnSpc>
                <a:spcPts val="14560"/>
              </a:lnSpc>
              <a:spcBef>
                <a:spcPct val="0"/>
              </a:spcBef>
            </a:pPr>
            <a:r>
              <a:rPr lang="en-US" sz="10400" b="1" dirty="0">
                <a:solidFill>
                  <a:srgbClr val="003F87"/>
                </a:solidFill>
                <a:latin typeface="Proxima Nova Condensed Bold"/>
                <a:ea typeface="Proxima Nova Condensed Bold"/>
                <a:cs typeface="Proxima Nova Condensed Bold"/>
                <a:sym typeface="Proxima Nova Condensed Bold"/>
              </a:rPr>
              <a:t>What do parent’s want?</a:t>
            </a:r>
          </a:p>
        </p:txBody>
      </p:sp>
      <p:sp>
        <p:nvSpPr>
          <p:cNvPr id="5" name="TextBox 5"/>
          <p:cNvSpPr txBox="1"/>
          <p:nvPr/>
        </p:nvSpPr>
        <p:spPr>
          <a:xfrm>
            <a:off x="3431739" y="2339777"/>
            <a:ext cx="11424522" cy="6822573"/>
          </a:xfrm>
          <a:prstGeom prst="rect">
            <a:avLst/>
          </a:prstGeom>
        </p:spPr>
        <p:txBody>
          <a:bodyPr lIns="0" tIns="0" rIns="0" bIns="0" rtlCol="0" anchor="t">
            <a:spAutoFit/>
          </a:bodyPr>
          <a:lstStyle/>
          <a:p>
            <a:pPr marL="1187449" lvl="1" indent="-593725" algn="l">
              <a:lnSpc>
                <a:spcPts val="7699"/>
              </a:lnSpc>
              <a:buFont typeface="Arial"/>
              <a:buChar char="•"/>
            </a:pPr>
            <a:r>
              <a:rPr lang="en-US" sz="5499" b="1" dirty="0">
                <a:solidFill>
                  <a:srgbClr val="003F87"/>
                </a:solidFill>
                <a:latin typeface="Proxima Nova Condensed Bold"/>
                <a:ea typeface="Proxima Nova Condensed Bold"/>
                <a:cs typeface="Proxima Nova Condensed Bold"/>
                <a:sym typeface="Proxima Nova Condensed Bold"/>
              </a:rPr>
              <a:t>Children who flourish and respect family values. </a:t>
            </a:r>
          </a:p>
          <a:p>
            <a:pPr marL="1187449" lvl="1" indent="-593725" algn="l">
              <a:lnSpc>
                <a:spcPts val="7699"/>
              </a:lnSpc>
              <a:buFont typeface="Arial"/>
              <a:buChar char="•"/>
            </a:pPr>
            <a:r>
              <a:rPr lang="en-US" sz="5499" b="1" dirty="0">
                <a:solidFill>
                  <a:srgbClr val="003F87"/>
                </a:solidFill>
                <a:latin typeface="Proxima Nova Condensed Bold"/>
                <a:ea typeface="Proxima Nova Condensed Bold"/>
                <a:cs typeface="Proxima Nova Condensed Bold"/>
                <a:sym typeface="Proxima Nova Condensed Bold"/>
              </a:rPr>
              <a:t>Children who are successful and have great self-esteem.</a:t>
            </a:r>
          </a:p>
          <a:p>
            <a:pPr marL="1187449" lvl="1" indent="-593725" algn="l">
              <a:lnSpc>
                <a:spcPts val="7699"/>
              </a:lnSpc>
              <a:buFont typeface="Arial"/>
              <a:buChar char="•"/>
            </a:pPr>
            <a:r>
              <a:rPr lang="en-US" sz="5499" b="1" dirty="0">
                <a:solidFill>
                  <a:srgbClr val="003F87"/>
                </a:solidFill>
                <a:latin typeface="Proxima Nova Condensed Bold"/>
                <a:ea typeface="Proxima Nova Condensed Bold"/>
                <a:cs typeface="Proxima Nova Condensed Bold"/>
                <a:sym typeface="Proxima Nova Condensed Bold"/>
              </a:rPr>
              <a:t>Children master new skills and meet new people. </a:t>
            </a:r>
          </a:p>
          <a:p>
            <a:pPr marL="1187449" lvl="1" indent="-593725" algn="l">
              <a:lnSpc>
                <a:spcPts val="7699"/>
              </a:lnSpc>
              <a:buFont typeface="Arial"/>
              <a:buChar char="•"/>
            </a:pPr>
            <a:r>
              <a:rPr lang="en-US" sz="5499" b="1" dirty="0">
                <a:solidFill>
                  <a:srgbClr val="003F87"/>
                </a:solidFill>
                <a:latin typeface="Proxima Nova Condensed Bold"/>
                <a:ea typeface="Proxima Nova Condensed Bold"/>
                <a:cs typeface="Proxima Nova Condensed Bold"/>
                <a:sym typeface="Proxima Nova Condensed Bold"/>
              </a:rPr>
              <a:t>and of course, have</a:t>
            </a:r>
          </a:p>
        </p:txBody>
      </p:sp>
      <p:sp>
        <p:nvSpPr>
          <p:cNvPr id="6" name="TextBox 6"/>
          <p:cNvSpPr txBox="1"/>
          <p:nvPr/>
        </p:nvSpPr>
        <p:spPr>
          <a:xfrm rot="-480220">
            <a:off x="10086489" y="7602302"/>
            <a:ext cx="1687613" cy="1616076"/>
          </a:xfrm>
          <a:prstGeom prst="rect">
            <a:avLst/>
          </a:prstGeom>
        </p:spPr>
        <p:txBody>
          <a:bodyPr lIns="0" tIns="0" rIns="0" bIns="0" rtlCol="0" anchor="t">
            <a:spAutoFit/>
          </a:bodyPr>
          <a:lstStyle/>
          <a:p>
            <a:pPr algn="ctr">
              <a:lnSpc>
                <a:spcPts val="13184"/>
              </a:lnSpc>
              <a:spcBef>
                <a:spcPct val="0"/>
              </a:spcBef>
            </a:pPr>
            <a:r>
              <a:rPr lang="en-US" sz="9417" dirty="0">
                <a:solidFill>
                  <a:srgbClr val="003F87"/>
                </a:solidFill>
                <a:latin typeface="Apricots"/>
                <a:ea typeface="Apricots"/>
                <a:cs typeface="Apricots"/>
                <a:sym typeface="Apricots"/>
              </a:rPr>
              <a:t>fun</a:t>
            </a:r>
          </a:p>
        </p:txBody>
      </p:sp>
      <p:sp>
        <p:nvSpPr>
          <p:cNvPr id="7" name="AutoShape 7"/>
          <p:cNvSpPr/>
          <p:nvPr/>
        </p:nvSpPr>
        <p:spPr>
          <a:xfrm>
            <a:off x="-2809042" y="9258300"/>
            <a:ext cx="18266908" cy="0"/>
          </a:xfrm>
          <a:prstGeom prst="line">
            <a:avLst/>
          </a:prstGeom>
          <a:ln w="38100" cap="flat">
            <a:solidFill>
              <a:srgbClr val="003F87"/>
            </a:solidFill>
            <a:prstDash val="solid"/>
            <a:headEnd type="none" w="sm" len="sm"/>
            <a:tailEnd type="none" w="sm" len="sm"/>
          </a:ln>
        </p:spPr>
        <p:txBody>
          <a:bodyPr/>
          <a:lstStyle/>
          <a:p>
            <a:endParaRPr lang="en-US"/>
          </a:p>
        </p:txBody>
      </p:sp>
      <p:sp>
        <p:nvSpPr>
          <p:cNvPr id="8" name="AutoShape 8"/>
          <p:cNvSpPr/>
          <p:nvPr/>
        </p:nvSpPr>
        <p:spPr>
          <a:xfrm>
            <a:off x="16899701" y="-9452098"/>
            <a:ext cx="0" cy="17343648"/>
          </a:xfrm>
          <a:prstGeom prst="line">
            <a:avLst/>
          </a:prstGeom>
          <a:ln w="38100" cap="flat">
            <a:solidFill>
              <a:srgbClr val="003F87"/>
            </a:solidFill>
            <a:prstDash val="solid"/>
            <a:headEnd type="none" w="sm" len="sm"/>
            <a:tailEnd type="none" w="sm" len="sm"/>
          </a:ln>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42143" y="8181284"/>
            <a:ext cx="1077016" cy="1077016"/>
          </a:xfrm>
          <a:custGeom>
            <a:avLst/>
            <a:gdLst/>
            <a:ahLst/>
            <a:cxnLst/>
            <a:rect l="l" t="t" r="r" b="b"/>
            <a:pathLst>
              <a:path w="1077016" h="1077016">
                <a:moveTo>
                  <a:pt x="0" y="0"/>
                </a:moveTo>
                <a:lnTo>
                  <a:pt x="1077015" y="0"/>
                </a:lnTo>
                <a:lnTo>
                  <a:pt x="1077015" y="1077016"/>
                </a:lnTo>
                <a:lnTo>
                  <a:pt x="0" y="1077016"/>
                </a:lnTo>
                <a:lnTo>
                  <a:pt x="0" y="0"/>
                </a:lnTo>
                <a:close/>
              </a:path>
            </a:pathLst>
          </a:custGeom>
          <a:blipFill>
            <a:blip r:embed="rId4"/>
            <a:stretch>
              <a:fillRect/>
            </a:stretch>
          </a:blipFill>
        </p:spPr>
        <p:txBody>
          <a:bodyPr/>
          <a:lstStyle/>
          <a:p>
            <a:endParaRPr lang="en-US"/>
          </a:p>
        </p:txBody>
      </p:sp>
      <p:sp>
        <p:nvSpPr>
          <p:cNvPr id="3" name="Freeform 3"/>
          <p:cNvSpPr/>
          <p:nvPr/>
        </p:nvSpPr>
        <p:spPr>
          <a:xfrm>
            <a:off x="16127187" y="9327996"/>
            <a:ext cx="1506928" cy="452271"/>
          </a:xfrm>
          <a:custGeom>
            <a:avLst/>
            <a:gdLst/>
            <a:ahLst/>
            <a:cxnLst/>
            <a:rect l="l" t="t" r="r" b="b"/>
            <a:pathLst>
              <a:path w="1506928" h="452271">
                <a:moveTo>
                  <a:pt x="0" y="0"/>
                </a:moveTo>
                <a:lnTo>
                  <a:pt x="1506928" y="0"/>
                </a:lnTo>
                <a:lnTo>
                  <a:pt x="1506928" y="452271"/>
                </a:lnTo>
                <a:lnTo>
                  <a:pt x="0" y="452271"/>
                </a:lnTo>
                <a:lnTo>
                  <a:pt x="0" y="0"/>
                </a:lnTo>
                <a:close/>
              </a:path>
            </a:pathLst>
          </a:custGeom>
          <a:blipFill>
            <a:blip r:embed="rId5"/>
            <a:stretch>
              <a:fillRect/>
            </a:stretch>
          </a:blipFill>
        </p:spPr>
        <p:txBody>
          <a:bodyPr/>
          <a:lstStyle/>
          <a:p>
            <a:endParaRPr lang="en-US"/>
          </a:p>
        </p:txBody>
      </p:sp>
      <p:sp>
        <p:nvSpPr>
          <p:cNvPr id="4" name="AutoShape 4"/>
          <p:cNvSpPr/>
          <p:nvPr/>
        </p:nvSpPr>
        <p:spPr>
          <a:xfrm>
            <a:off x="-2809042" y="9258300"/>
            <a:ext cx="18266908" cy="0"/>
          </a:xfrm>
          <a:prstGeom prst="line">
            <a:avLst/>
          </a:prstGeom>
          <a:ln w="38100" cap="flat">
            <a:solidFill>
              <a:srgbClr val="003F87"/>
            </a:solidFill>
            <a:prstDash val="solid"/>
            <a:headEnd type="none" w="sm" len="sm"/>
            <a:tailEnd type="none" w="sm" len="sm"/>
          </a:ln>
        </p:spPr>
        <p:txBody>
          <a:bodyPr/>
          <a:lstStyle/>
          <a:p>
            <a:endParaRPr lang="en-US"/>
          </a:p>
        </p:txBody>
      </p:sp>
      <p:sp>
        <p:nvSpPr>
          <p:cNvPr id="5" name="AutoShape 5"/>
          <p:cNvSpPr/>
          <p:nvPr/>
        </p:nvSpPr>
        <p:spPr>
          <a:xfrm>
            <a:off x="16899701" y="-9452098"/>
            <a:ext cx="0" cy="17343648"/>
          </a:xfrm>
          <a:prstGeom prst="line">
            <a:avLst/>
          </a:prstGeom>
          <a:ln w="38100" cap="flat">
            <a:solidFill>
              <a:srgbClr val="003F87"/>
            </a:solidFill>
            <a:prstDash val="solid"/>
            <a:headEnd type="none" w="sm" len="sm"/>
            <a:tailEnd type="none" w="sm" len="sm"/>
          </a:ln>
        </p:spPr>
        <p:txBody>
          <a:bodyPr/>
          <a:lstStyle/>
          <a:p>
            <a:endParaRPr lang="en-US"/>
          </a:p>
        </p:txBody>
      </p:sp>
      <p:sp>
        <p:nvSpPr>
          <p:cNvPr id="6" name="Freeform 6"/>
          <p:cNvSpPr/>
          <p:nvPr/>
        </p:nvSpPr>
        <p:spPr>
          <a:xfrm>
            <a:off x="-813293" y="572741"/>
            <a:ext cx="2959559" cy="2534458"/>
          </a:xfrm>
          <a:custGeom>
            <a:avLst/>
            <a:gdLst/>
            <a:ahLst/>
            <a:cxnLst/>
            <a:rect l="l" t="t" r="r" b="b"/>
            <a:pathLst>
              <a:path w="2959559" h="2534458">
                <a:moveTo>
                  <a:pt x="0" y="0"/>
                </a:moveTo>
                <a:lnTo>
                  <a:pt x="2959559" y="0"/>
                </a:lnTo>
                <a:lnTo>
                  <a:pt x="2959559" y="2534458"/>
                </a:lnTo>
                <a:lnTo>
                  <a:pt x="0" y="25344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4288315" y="651312"/>
            <a:ext cx="10091886" cy="1783714"/>
          </a:xfrm>
          <a:prstGeom prst="rect">
            <a:avLst/>
          </a:prstGeom>
        </p:spPr>
        <p:txBody>
          <a:bodyPr lIns="0" tIns="0" rIns="0" bIns="0" rtlCol="0" anchor="t">
            <a:spAutoFit/>
          </a:bodyPr>
          <a:lstStyle/>
          <a:p>
            <a:pPr algn="ctr">
              <a:lnSpc>
                <a:spcPts val="14560"/>
              </a:lnSpc>
              <a:spcBef>
                <a:spcPct val="0"/>
              </a:spcBef>
            </a:pPr>
            <a:r>
              <a:rPr lang="en-US" sz="10400" b="1">
                <a:solidFill>
                  <a:srgbClr val="003F87"/>
                </a:solidFill>
                <a:latin typeface="Proxima Nova Condensed Bold"/>
                <a:ea typeface="Proxima Nova Condensed Bold"/>
                <a:cs typeface="Proxima Nova Condensed Bold"/>
                <a:sym typeface="Proxima Nova Condensed Bold"/>
              </a:rPr>
              <a:t>What do kids want?</a:t>
            </a:r>
          </a:p>
        </p:txBody>
      </p:sp>
      <p:sp>
        <p:nvSpPr>
          <p:cNvPr id="8" name="TextBox 8"/>
          <p:cNvSpPr txBox="1"/>
          <p:nvPr/>
        </p:nvSpPr>
        <p:spPr>
          <a:xfrm rot="-480220">
            <a:off x="1428200" y="1072679"/>
            <a:ext cx="3804122" cy="3654022"/>
          </a:xfrm>
          <a:prstGeom prst="rect">
            <a:avLst/>
          </a:prstGeom>
        </p:spPr>
        <p:txBody>
          <a:bodyPr lIns="0" tIns="0" rIns="0" bIns="0" rtlCol="0" anchor="t">
            <a:spAutoFit/>
          </a:bodyPr>
          <a:lstStyle/>
          <a:p>
            <a:pPr algn="ctr">
              <a:lnSpc>
                <a:spcPts val="29720"/>
              </a:lnSpc>
              <a:spcBef>
                <a:spcPct val="0"/>
              </a:spcBef>
            </a:pPr>
            <a:r>
              <a:rPr lang="en-US" sz="21228">
                <a:solidFill>
                  <a:srgbClr val="003F87"/>
                </a:solidFill>
                <a:latin typeface="Apricots"/>
                <a:ea typeface="Apricots"/>
                <a:cs typeface="Apricots"/>
                <a:sym typeface="Apricots"/>
              </a:rPr>
              <a:t>fun</a:t>
            </a:r>
          </a:p>
        </p:txBody>
      </p:sp>
      <p:sp>
        <p:nvSpPr>
          <p:cNvPr id="9" name="Freeform 9"/>
          <p:cNvSpPr/>
          <p:nvPr/>
        </p:nvSpPr>
        <p:spPr>
          <a:xfrm rot="-6840952">
            <a:off x="280004" y="4481492"/>
            <a:ext cx="2959559" cy="2534458"/>
          </a:xfrm>
          <a:custGeom>
            <a:avLst/>
            <a:gdLst/>
            <a:ahLst/>
            <a:cxnLst/>
            <a:rect l="l" t="t" r="r" b="b"/>
            <a:pathLst>
              <a:path w="2959559" h="2534458">
                <a:moveTo>
                  <a:pt x="0" y="0"/>
                </a:moveTo>
                <a:lnTo>
                  <a:pt x="2959559" y="0"/>
                </a:lnTo>
                <a:lnTo>
                  <a:pt x="2959559" y="2534459"/>
                </a:lnTo>
                <a:lnTo>
                  <a:pt x="0" y="25344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rot="-2700000">
            <a:off x="-1151894" y="2747399"/>
            <a:ext cx="2959559" cy="2534458"/>
          </a:xfrm>
          <a:custGeom>
            <a:avLst/>
            <a:gdLst/>
            <a:ahLst/>
            <a:cxnLst/>
            <a:rect l="l" t="t" r="r" b="b"/>
            <a:pathLst>
              <a:path w="2959559" h="2534458">
                <a:moveTo>
                  <a:pt x="0" y="0"/>
                </a:moveTo>
                <a:lnTo>
                  <a:pt x="2959558" y="0"/>
                </a:lnTo>
                <a:lnTo>
                  <a:pt x="2959558" y="2534458"/>
                </a:lnTo>
                <a:lnTo>
                  <a:pt x="0" y="25344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1" name="Picture 11">
            <a:hlinkClick r:id="" action="ppaction://media"/>
          </p:cNvPr>
          <p:cNvPicPr>
            <a:picLocks noChangeAspect="1"/>
          </p:cNvPicPr>
          <p:nvPr>
            <a:videoFile r:link="rId1"/>
            <p:extLst>
              <p:ext uri="{DAA4B4D4-6D71-4841-9C94-3DE7FCFB9230}">
                <p14:media xmlns:p14="http://schemas.microsoft.com/office/powerpoint/2010/main" r:embed="rId2">
                  <p14:trim end="2145.967"/>
                </p14:media>
              </p:ext>
            </p:extLst>
          </p:nvPr>
        </p:nvPicPr>
        <p:blipFill>
          <a:blip r:embed="rId8"/>
          <a:srcRect t="8237" b="11917"/>
          <a:stretch>
            <a:fillRect/>
          </a:stretch>
        </p:blipFill>
        <p:spPr>
          <a:xfrm>
            <a:off x="6333139" y="2531770"/>
            <a:ext cx="9199376" cy="7345240"/>
          </a:xfrm>
          <a:prstGeom prst="rect">
            <a:avLst/>
          </a:prstGeom>
        </p:spPr>
      </p:pic>
      <p:sp>
        <p:nvSpPr>
          <p:cNvPr id="12" name="TextBox 12"/>
          <p:cNvSpPr txBox="1"/>
          <p:nvPr/>
        </p:nvSpPr>
        <p:spPr>
          <a:xfrm>
            <a:off x="3359438" y="4328378"/>
            <a:ext cx="2379029" cy="2941320"/>
          </a:xfrm>
          <a:prstGeom prst="rect">
            <a:avLst/>
          </a:prstGeom>
        </p:spPr>
        <p:txBody>
          <a:bodyPr lIns="0" tIns="0" rIns="0" bIns="0" rtlCol="0" anchor="t">
            <a:spAutoFit/>
          </a:bodyPr>
          <a:lstStyle/>
          <a:p>
            <a:pPr algn="l">
              <a:lnSpc>
                <a:spcPts val="5880"/>
              </a:lnSpc>
            </a:pPr>
            <a:r>
              <a:rPr lang="en-US" sz="4200" b="1">
                <a:solidFill>
                  <a:srgbClr val="003F87"/>
                </a:solidFill>
                <a:latin typeface="Proxima Nova Condensed Bold"/>
                <a:ea typeface="Proxima Nova Condensed Bold"/>
                <a:cs typeface="Proxima Nova Condensed Bold"/>
                <a:sym typeface="Proxima Nova Condensed Bold"/>
              </a:rPr>
              <a:t>Here it from one of our scouts</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1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09042" y="-9452098"/>
            <a:ext cx="20443156" cy="19232365"/>
            <a:chOff x="0" y="0"/>
            <a:chExt cx="27257542" cy="25643153"/>
          </a:xfrm>
        </p:grpSpPr>
        <p:sp>
          <p:nvSpPr>
            <p:cNvPr id="3" name="Freeform 3"/>
            <p:cNvSpPr/>
            <p:nvPr/>
          </p:nvSpPr>
          <p:spPr>
            <a:xfrm>
              <a:off x="25534913" y="23511177"/>
              <a:ext cx="1436021" cy="1436021"/>
            </a:xfrm>
            <a:custGeom>
              <a:avLst/>
              <a:gdLst/>
              <a:ahLst/>
              <a:cxnLst/>
              <a:rect l="l" t="t" r="r" b="b"/>
              <a:pathLst>
                <a:path w="1436021" h="1436021">
                  <a:moveTo>
                    <a:pt x="0" y="0"/>
                  </a:moveTo>
                  <a:lnTo>
                    <a:pt x="1436021" y="0"/>
                  </a:lnTo>
                  <a:lnTo>
                    <a:pt x="1436021" y="1436021"/>
                  </a:lnTo>
                  <a:lnTo>
                    <a:pt x="0" y="1436021"/>
                  </a:lnTo>
                  <a:lnTo>
                    <a:pt x="0" y="0"/>
                  </a:lnTo>
                  <a:close/>
                </a:path>
              </a:pathLst>
            </a:custGeom>
            <a:blipFill>
              <a:blip r:embed="rId2"/>
              <a:stretch>
                <a:fillRect/>
              </a:stretch>
            </a:blipFill>
          </p:spPr>
          <p:txBody>
            <a:bodyPr/>
            <a:lstStyle/>
            <a:p>
              <a:endParaRPr lang="en-US"/>
            </a:p>
          </p:txBody>
        </p:sp>
        <p:sp>
          <p:nvSpPr>
            <p:cNvPr id="4" name="Freeform 4"/>
            <p:cNvSpPr/>
            <p:nvPr/>
          </p:nvSpPr>
          <p:spPr>
            <a:xfrm>
              <a:off x="25248305" y="25040126"/>
              <a:ext cx="2009237" cy="603028"/>
            </a:xfrm>
            <a:custGeom>
              <a:avLst/>
              <a:gdLst/>
              <a:ahLst/>
              <a:cxnLst/>
              <a:rect l="l" t="t" r="r" b="b"/>
              <a:pathLst>
                <a:path w="2009237" h="603028">
                  <a:moveTo>
                    <a:pt x="0" y="0"/>
                  </a:moveTo>
                  <a:lnTo>
                    <a:pt x="2009237" y="0"/>
                  </a:lnTo>
                  <a:lnTo>
                    <a:pt x="2009237" y="603027"/>
                  </a:lnTo>
                  <a:lnTo>
                    <a:pt x="0" y="603027"/>
                  </a:lnTo>
                  <a:lnTo>
                    <a:pt x="0" y="0"/>
                  </a:lnTo>
                  <a:close/>
                </a:path>
              </a:pathLst>
            </a:custGeom>
            <a:blipFill>
              <a:blip r:embed="rId3"/>
              <a:stretch>
                <a:fillRect/>
              </a:stretch>
            </a:blipFill>
          </p:spPr>
          <p:txBody>
            <a:bodyPr/>
            <a:lstStyle/>
            <a:p>
              <a:endParaRPr lang="en-US"/>
            </a:p>
          </p:txBody>
        </p:sp>
        <p:sp>
          <p:nvSpPr>
            <p:cNvPr id="5" name="AutoShape 5"/>
            <p:cNvSpPr/>
            <p:nvPr/>
          </p:nvSpPr>
          <p:spPr>
            <a:xfrm>
              <a:off x="0" y="24947198"/>
              <a:ext cx="24355877" cy="0"/>
            </a:xfrm>
            <a:prstGeom prst="line">
              <a:avLst/>
            </a:prstGeom>
            <a:ln w="50800" cap="flat">
              <a:solidFill>
                <a:srgbClr val="003F87"/>
              </a:solidFill>
              <a:prstDash val="solid"/>
              <a:headEnd type="none" w="sm" len="sm"/>
              <a:tailEnd type="none" w="sm" len="sm"/>
            </a:ln>
          </p:spPr>
          <p:txBody>
            <a:bodyPr/>
            <a:lstStyle/>
            <a:p>
              <a:endParaRPr lang="en-US"/>
            </a:p>
          </p:txBody>
        </p:sp>
        <p:sp>
          <p:nvSpPr>
            <p:cNvPr id="6" name="AutoShape 6"/>
            <p:cNvSpPr/>
            <p:nvPr/>
          </p:nvSpPr>
          <p:spPr>
            <a:xfrm>
              <a:off x="26278323" y="0"/>
              <a:ext cx="0" cy="23124863"/>
            </a:xfrm>
            <a:prstGeom prst="line">
              <a:avLst/>
            </a:prstGeom>
            <a:ln w="50800" cap="flat">
              <a:solidFill>
                <a:srgbClr val="003F87"/>
              </a:solidFill>
              <a:prstDash val="solid"/>
              <a:headEnd type="none" w="sm" len="sm"/>
              <a:tailEnd type="none" w="sm" len="sm"/>
            </a:ln>
          </p:spPr>
          <p:txBody>
            <a:bodyPr/>
            <a:lstStyle/>
            <a:p>
              <a:endParaRPr lang="en-US"/>
            </a:p>
          </p:txBody>
        </p:sp>
      </p:grpSp>
      <p:sp>
        <p:nvSpPr>
          <p:cNvPr id="7" name="TextBox 7"/>
          <p:cNvSpPr txBox="1"/>
          <p:nvPr/>
        </p:nvSpPr>
        <p:spPr>
          <a:xfrm>
            <a:off x="2476012" y="36830"/>
            <a:ext cx="13335976" cy="1783714"/>
          </a:xfrm>
          <a:prstGeom prst="rect">
            <a:avLst/>
          </a:prstGeom>
        </p:spPr>
        <p:txBody>
          <a:bodyPr lIns="0" tIns="0" rIns="0" bIns="0" rtlCol="0" anchor="t">
            <a:spAutoFit/>
          </a:bodyPr>
          <a:lstStyle/>
          <a:p>
            <a:pPr marL="0" lvl="0" indent="0" algn="ctr">
              <a:lnSpc>
                <a:spcPts val="14560"/>
              </a:lnSpc>
              <a:spcBef>
                <a:spcPct val="0"/>
              </a:spcBef>
            </a:pPr>
            <a:r>
              <a:rPr lang="en-US" sz="10400" b="1" u="none" strike="noStrike">
                <a:solidFill>
                  <a:srgbClr val="003F87"/>
                </a:solidFill>
                <a:latin typeface="Proxima Nova Condensed Bold"/>
                <a:ea typeface="Proxima Nova Condensed Bold"/>
                <a:cs typeface="Proxima Nova Condensed Bold"/>
                <a:sym typeface="Proxima Nova Condensed Bold"/>
              </a:rPr>
              <a:t>Cub Scouting is:</a:t>
            </a:r>
          </a:p>
        </p:txBody>
      </p:sp>
      <p:sp>
        <p:nvSpPr>
          <p:cNvPr id="8" name="TextBox 8"/>
          <p:cNvSpPr txBox="1"/>
          <p:nvPr/>
        </p:nvSpPr>
        <p:spPr>
          <a:xfrm>
            <a:off x="5387504" y="2411095"/>
            <a:ext cx="7414468" cy="5286375"/>
          </a:xfrm>
          <a:prstGeom prst="rect">
            <a:avLst/>
          </a:prstGeom>
        </p:spPr>
        <p:txBody>
          <a:bodyPr lIns="0" tIns="0" rIns="0" bIns="0" rtlCol="0" anchor="t">
            <a:spAutoFit/>
          </a:bodyPr>
          <a:lstStyle/>
          <a:p>
            <a:pPr algn="l">
              <a:lnSpc>
                <a:spcPts val="10500"/>
              </a:lnSpc>
              <a:spcBef>
                <a:spcPct val="0"/>
              </a:spcBef>
            </a:pPr>
            <a:r>
              <a:rPr lang="en-US" sz="7500" b="1" u="none" strike="noStrike">
                <a:solidFill>
                  <a:srgbClr val="003F87"/>
                </a:solidFill>
                <a:latin typeface="Proxima Nova Condensed Bold"/>
                <a:ea typeface="Proxima Nova Condensed Bold"/>
                <a:cs typeface="Proxima Nova Condensed Bold"/>
                <a:sym typeface="Proxima Nova Condensed Bold"/>
              </a:rPr>
              <a:t>Character Building</a:t>
            </a:r>
          </a:p>
          <a:p>
            <a:pPr algn="l">
              <a:lnSpc>
                <a:spcPts val="10500"/>
              </a:lnSpc>
              <a:spcBef>
                <a:spcPct val="0"/>
              </a:spcBef>
            </a:pPr>
            <a:r>
              <a:rPr lang="en-US" sz="7500" b="1" u="none" strike="noStrike">
                <a:solidFill>
                  <a:srgbClr val="003F87"/>
                </a:solidFill>
                <a:latin typeface="Proxima Nova Condensed Bold"/>
                <a:ea typeface="Proxima Nova Condensed Bold"/>
                <a:cs typeface="Proxima Nova Condensed Bold"/>
                <a:sym typeface="Proxima Nova Condensed Bold"/>
              </a:rPr>
              <a:t>Citizenship Training</a:t>
            </a:r>
          </a:p>
          <a:p>
            <a:pPr algn="l">
              <a:lnSpc>
                <a:spcPts val="10500"/>
              </a:lnSpc>
              <a:spcBef>
                <a:spcPct val="0"/>
              </a:spcBef>
            </a:pPr>
            <a:r>
              <a:rPr lang="en-US" sz="7500" b="1" u="none" strike="noStrike">
                <a:solidFill>
                  <a:srgbClr val="003F87"/>
                </a:solidFill>
                <a:latin typeface="Proxima Nova Condensed Bold"/>
                <a:ea typeface="Proxima Nova Condensed Bold"/>
                <a:cs typeface="Proxima Nova Condensed Bold"/>
                <a:sym typeface="Proxima Nova Condensed Bold"/>
              </a:rPr>
              <a:t>Personal Fitness</a:t>
            </a:r>
          </a:p>
          <a:p>
            <a:pPr algn="l">
              <a:lnSpc>
                <a:spcPts val="10500"/>
              </a:lnSpc>
              <a:spcBef>
                <a:spcPct val="0"/>
              </a:spcBef>
            </a:pPr>
            <a:r>
              <a:rPr lang="en-US" sz="7500" b="1" u="none" strike="noStrike">
                <a:solidFill>
                  <a:srgbClr val="003F87"/>
                </a:solidFill>
                <a:latin typeface="Proxima Nova Condensed Bold"/>
                <a:ea typeface="Proxima Nova Condensed Bold"/>
                <a:cs typeface="Proxima Nova Condensed Bold"/>
                <a:sym typeface="Proxima Nova Condensed Bold"/>
              </a:rPr>
              <a:t>and</a:t>
            </a:r>
          </a:p>
        </p:txBody>
      </p:sp>
      <p:sp>
        <p:nvSpPr>
          <p:cNvPr id="9" name="TextBox 9"/>
          <p:cNvSpPr txBox="1"/>
          <p:nvPr/>
        </p:nvSpPr>
        <p:spPr>
          <a:xfrm rot="-480220">
            <a:off x="6419433" y="5466280"/>
            <a:ext cx="4071139" cy="2741531"/>
          </a:xfrm>
          <a:prstGeom prst="rect">
            <a:avLst/>
          </a:prstGeom>
        </p:spPr>
        <p:txBody>
          <a:bodyPr wrap="square" lIns="0" tIns="0" rIns="0" bIns="0" rtlCol="0" anchor="t">
            <a:spAutoFit/>
          </a:bodyPr>
          <a:lstStyle/>
          <a:p>
            <a:pPr algn="ctr">
              <a:lnSpc>
                <a:spcPts val="22386"/>
              </a:lnSpc>
              <a:spcBef>
                <a:spcPct val="0"/>
              </a:spcBef>
            </a:pPr>
            <a:r>
              <a:rPr lang="en-US" sz="15990" dirty="0">
                <a:solidFill>
                  <a:srgbClr val="003F87"/>
                </a:solidFill>
                <a:latin typeface="Apricots"/>
                <a:ea typeface="Apricots"/>
                <a:cs typeface="Apricots"/>
                <a:sym typeface="Apricots"/>
              </a:rPr>
              <a:t>fun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09042" y="-9452098"/>
            <a:ext cx="20443156" cy="19232365"/>
            <a:chOff x="0" y="0"/>
            <a:chExt cx="27257542" cy="25643153"/>
          </a:xfrm>
        </p:grpSpPr>
        <p:sp>
          <p:nvSpPr>
            <p:cNvPr id="3" name="Freeform 3"/>
            <p:cNvSpPr/>
            <p:nvPr/>
          </p:nvSpPr>
          <p:spPr>
            <a:xfrm>
              <a:off x="25534913" y="23511177"/>
              <a:ext cx="1436021" cy="1436021"/>
            </a:xfrm>
            <a:custGeom>
              <a:avLst/>
              <a:gdLst/>
              <a:ahLst/>
              <a:cxnLst/>
              <a:rect l="l" t="t" r="r" b="b"/>
              <a:pathLst>
                <a:path w="1436021" h="1436021">
                  <a:moveTo>
                    <a:pt x="0" y="0"/>
                  </a:moveTo>
                  <a:lnTo>
                    <a:pt x="1436021" y="0"/>
                  </a:lnTo>
                  <a:lnTo>
                    <a:pt x="1436021" y="1436021"/>
                  </a:lnTo>
                  <a:lnTo>
                    <a:pt x="0" y="1436021"/>
                  </a:lnTo>
                  <a:lnTo>
                    <a:pt x="0" y="0"/>
                  </a:lnTo>
                  <a:close/>
                </a:path>
              </a:pathLst>
            </a:custGeom>
            <a:blipFill>
              <a:blip r:embed="rId2"/>
              <a:stretch>
                <a:fillRect/>
              </a:stretch>
            </a:blipFill>
          </p:spPr>
          <p:txBody>
            <a:bodyPr/>
            <a:lstStyle/>
            <a:p>
              <a:endParaRPr lang="en-US"/>
            </a:p>
          </p:txBody>
        </p:sp>
        <p:sp>
          <p:nvSpPr>
            <p:cNvPr id="4" name="Freeform 4"/>
            <p:cNvSpPr/>
            <p:nvPr/>
          </p:nvSpPr>
          <p:spPr>
            <a:xfrm>
              <a:off x="25248305" y="25040126"/>
              <a:ext cx="2009237" cy="603028"/>
            </a:xfrm>
            <a:custGeom>
              <a:avLst/>
              <a:gdLst/>
              <a:ahLst/>
              <a:cxnLst/>
              <a:rect l="l" t="t" r="r" b="b"/>
              <a:pathLst>
                <a:path w="2009237" h="603028">
                  <a:moveTo>
                    <a:pt x="0" y="0"/>
                  </a:moveTo>
                  <a:lnTo>
                    <a:pt x="2009237" y="0"/>
                  </a:lnTo>
                  <a:lnTo>
                    <a:pt x="2009237" y="603027"/>
                  </a:lnTo>
                  <a:lnTo>
                    <a:pt x="0" y="603027"/>
                  </a:lnTo>
                  <a:lnTo>
                    <a:pt x="0" y="0"/>
                  </a:lnTo>
                  <a:close/>
                </a:path>
              </a:pathLst>
            </a:custGeom>
            <a:blipFill>
              <a:blip r:embed="rId3"/>
              <a:stretch>
                <a:fillRect/>
              </a:stretch>
            </a:blipFill>
          </p:spPr>
          <p:txBody>
            <a:bodyPr/>
            <a:lstStyle/>
            <a:p>
              <a:endParaRPr lang="en-US"/>
            </a:p>
          </p:txBody>
        </p:sp>
        <p:sp>
          <p:nvSpPr>
            <p:cNvPr id="5" name="AutoShape 5"/>
            <p:cNvSpPr/>
            <p:nvPr/>
          </p:nvSpPr>
          <p:spPr>
            <a:xfrm>
              <a:off x="0" y="24947198"/>
              <a:ext cx="24355877" cy="0"/>
            </a:xfrm>
            <a:prstGeom prst="line">
              <a:avLst/>
            </a:prstGeom>
            <a:ln w="50800" cap="flat">
              <a:solidFill>
                <a:srgbClr val="003F87"/>
              </a:solidFill>
              <a:prstDash val="solid"/>
              <a:headEnd type="none" w="sm" len="sm"/>
              <a:tailEnd type="none" w="sm" len="sm"/>
            </a:ln>
          </p:spPr>
          <p:txBody>
            <a:bodyPr/>
            <a:lstStyle/>
            <a:p>
              <a:endParaRPr lang="en-US"/>
            </a:p>
          </p:txBody>
        </p:sp>
        <p:sp>
          <p:nvSpPr>
            <p:cNvPr id="6" name="AutoShape 6"/>
            <p:cNvSpPr/>
            <p:nvPr/>
          </p:nvSpPr>
          <p:spPr>
            <a:xfrm>
              <a:off x="26278323" y="0"/>
              <a:ext cx="0" cy="23124863"/>
            </a:xfrm>
            <a:prstGeom prst="line">
              <a:avLst/>
            </a:prstGeom>
            <a:ln w="50800" cap="flat">
              <a:solidFill>
                <a:srgbClr val="003F87"/>
              </a:solidFill>
              <a:prstDash val="solid"/>
              <a:headEnd type="none" w="sm" len="sm"/>
              <a:tailEnd type="none" w="sm" len="sm"/>
            </a:ln>
          </p:spPr>
          <p:txBody>
            <a:bodyPr/>
            <a:lstStyle/>
            <a:p>
              <a:endParaRPr lang="en-US"/>
            </a:p>
          </p:txBody>
        </p:sp>
      </p:grpSp>
      <p:sp>
        <p:nvSpPr>
          <p:cNvPr id="7" name="TextBox 7"/>
          <p:cNvSpPr txBox="1"/>
          <p:nvPr/>
        </p:nvSpPr>
        <p:spPr>
          <a:xfrm>
            <a:off x="2300011" y="36830"/>
            <a:ext cx="13687978" cy="1783714"/>
          </a:xfrm>
          <a:prstGeom prst="rect">
            <a:avLst/>
          </a:prstGeom>
        </p:spPr>
        <p:txBody>
          <a:bodyPr lIns="0" tIns="0" rIns="0" bIns="0" rtlCol="0" anchor="t">
            <a:spAutoFit/>
          </a:bodyPr>
          <a:lstStyle/>
          <a:p>
            <a:pPr marL="0" lvl="0" indent="0" algn="ctr">
              <a:lnSpc>
                <a:spcPts val="14560"/>
              </a:lnSpc>
              <a:spcBef>
                <a:spcPct val="0"/>
              </a:spcBef>
            </a:pPr>
            <a:r>
              <a:rPr lang="en-US" sz="10400" b="1" u="none" strike="noStrike">
                <a:solidFill>
                  <a:srgbClr val="003F87"/>
                </a:solidFill>
                <a:latin typeface="Proxima Nova Condensed Bold"/>
                <a:ea typeface="Proxima Nova Condensed Bold"/>
                <a:cs typeface="Proxima Nova Condensed Bold"/>
                <a:sym typeface="Proxima Nova Condensed Bold"/>
              </a:rPr>
              <a:t>Cub Scouts have:</a:t>
            </a:r>
          </a:p>
        </p:txBody>
      </p:sp>
      <p:sp>
        <p:nvSpPr>
          <p:cNvPr id="8" name="TextBox 8"/>
          <p:cNvSpPr txBox="1"/>
          <p:nvPr/>
        </p:nvSpPr>
        <p:spPr>
          <a:xfrm>
            <a:off x="6337250" y="2411095"/>
            <a:ext cx="5539829" cy="5286375"/>
          </a:xfrm>
          <a:prstGeom prst="rect">
            <a:avLst/>
          </a:prstGeom>
        </p:spPr>
        <p:txBody>
          <a:bodyPr lIns="0" tIns="0" rIns="0" bIns="0" rtlCol="0" anchor="t">
            <a:spAutoFit/>
          </a:bodyPr>
          <a:lstStyle/>
          <a:p>
            <a:pPr marL="0" lvl="0" indent="0" algn="l">
              <a:lnSpc>
                <a:spcPts val="10500"/>
              </a:lnSpc>
              <a:spcBef>
                <a:spcPct val="0"/>
              </a:spcBef>
            </a:pPr>
            <a:r>
              <a:rPr lang="en-US" sz="7500" b="1" u="none" strike="noStrike">
                <a:solidFill>
                  <a:srgbClr val="003F87"/>
                </a:solidFill>
                <a:latin typeface="Proxima Nova Condensed Bold"/>
                <a:ea typeface="Proxima Nova Condensed Bold"/>
                <a:cs typeface="Proxima Nova Condensed Bold"/>
                <a:sym typeface="Proxima Nova Condensed Bold"/>
              </a:rPr>
              <a:t>Meetings</a:t>
            </a:r>
          </a:p>
          <a:p>
            <a:pPr marL="0" lvl="0" indent="0" algn="l">
              <a:lnSpc>
                <a:spcPts val="10500"/>
              </a:lnSpc>
              <a:spcBef>
                <a:spcPct val="0"/>
              </a:spcBef>
            </a:pPr>
            <a:r>
              <a:rPr lang="en-US" sz="7500" b="1" u="none" strike="noStrike">
                <a:solidFill>
                  <a:srgbClr val="003F87"/>
                </a:solidFill>
                <a:latin typeface="Proxima Nova Condensed Bold"/>
                <a:ea typeface="Proxima Nova Condensed Bold"/>
                <a:cs typeface="Proxima Nova Condensed Bold"/>
                <a:sym typeface="Proxima Nova Condensed Bold"/>
              </a:rPr>
              <a:t>Activities</a:t>
            </a:r>
          </a:p>
          <a:p>
            <a:pPr marL="0" lvl="0" indent="0" algn="l">
              <a:lnSpc>
                <a:spcPts val="10500"/>
              </a:lnSpc>
              <a:spcBef>
                <a:spcPct val="0"/>
              </a:spcBef>
            </a:pPr>
            <a:r>
              <a:rPr lang="en-US" sz="7500" b="1" u="none" strike="noStrike">
                <a:solidFill>
                  <a:srgbClr val="003F87"/>
                </a:solidFill>
                <a:latin typeface="Proxima Nova Condensed Bold"/>
                <a:ea typeface="Proxima Nova Condensed Bold"/>
                <a:cs typeface="Proxima Nova Condensed Bold"/>
                <a:sym typeface="Proxima Nova Condensed Bold"/>
              </a:rPr>
              <a:t>Advancements</a:t>
            </a:r>
          </a:p>
          <a:p>
            <a:pPr marL="0" lvl="0" indent="0" algn="l">
              <a:lnSpc>
                <a:spcPts val="10500"/>
              </a:lnSpc>
              <a:spcBef>
                <a:spcPct val="0"/>
              </a:spcBef>
            </a:pPr>
            <a:r>
              <a:rPr lang="en-US" sz="7500" b="1" u="none" strike="noStrike">
                <a:solidFill>
                  <a:srgbClr val="003F87"/>
                </a:solidFill>
                <a:latin typeface="Proxima Nova Condensed Bold"/>
                <a:ea typeface="Proxima Nova Condensed Bold"/>
                <a:cs typeface="Proxima Nova Condensed Bold"/>
                <a:sym typeface="Proxima Nova Condensed Bold"/>
              </a:rPr>
              <a:t>and</a:t>
            </a:r>
          </a:p>
        </p:txBody>
      </p:sp>
      <p:sp>
        <p:nvSpPr>
          <p:cNvPr id="9" name="TextBox 9"/>
          <p:cNvSpPr txBox="1"/>
          <p:nvPr/>
        </p:nvSpPr>
        <p:spPr>
          <a:xfrm rot="-480220">
            <a:off x="7933031" y="5346013"/>
            <a:ext cx="3256373" cy="3131082"/>
          </a:xfrm>
          <a:prstGeom prst="rect">
            <a:avLst/>
          </a:prstGeom>
        </p:spPr>
        <p:txBody>
          <a:bodyPr lIns="0" tIns="0" rIns="0" bIns="0" rtlCol="0" anchor="t">
            <a:spAutoFit/>
          </a:bodyPr>
          <a:lstStyle/>
          <a:p>
            <a:pPr algn="ctr">
              <a:lnSpc>
                <a:spcPts val="25440"/>
              </a:lnSpc>
              <a:spcBef>
                <a:spcPct val="0"/>
              </a:spcBef>
            </a:pPr>
            <a:r>
              <a:rPr lang="en-US" sz="18171">
                <a:solidFill>
                  <a:srgbClr val="003F87"/>
                </a:solidFill>
                <a:latin typeface="Apricots"/>
                <a:ea typeface="Apricots"/>
                <a:cs typeface="Apricots"/>
                <a:sym typeface="Apricots"/>
              </a:rPr>
              <a:t>fun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00011" y="36830"/>
            <a:ext cx="13687978" cy="1783714"/>
          </a:xfrm>
          <a:prstGeom prst="rect">
            <a:avLst/>
          </a:prstGeom>
        </p:spPr>
        <p:txBody>
          <a:bodyPr lIns="0" tIns="0" rIns="0" bIns="0" rtlCol="0" anchor="t">
            <a:spAutoFit/>
          </a:bodyPr>
          <a:lstStyle/>
          <a:p>
            <a:pPr marL="0" lvl="0" indent="0" algn="ctr">
              <a:lnSpc>
                <a:spcPts val="14560"/>
              </a:lnSpc>
              <a:spcBef>
                <a:spcPct val="0"/>
              </a:spcBef>
            </a:pPr>
            <a:r>
              <a:rPr lang="en-US" sz="10400" b="1">
                <a:solidFill>
                  <a:srgbClr val="003F87"/>
                </a:solidFill>
                <a:latin typeface="Proxima Nova Condensed Bold"/>
                <a:ea typeface="Proxima Nova Condensed Bold"/>
                <a:cs typeface="Proxima Nova Condensed Bold"/>
                <a:sym typeface="Proxima Nova Condensed Bold"/>
              </a:rPr>
              <a:t>Meetings</a:t>
            </a:r>
          </a:p>
        </p:txBody>
      </p:sp>
      <p:sp>
        <p:nvSpPr>
          <p:cNvPr id="3" name="TextBox 3"/>
          <p:cNvSpPr txBox="1"/>
          <p:nvPr/>
        </p:nvSpPr>
        <p:spPr>
          <a:xfrm>
            <a:off x="1523990" y="1677670"/>
            <a:ext cx="15022632" cy="5286375"/>
          </a:xfrm>
          <a:prstGeom prst="rect">
            <a:avLst/>
          </a:prstGeom>
        </p:spPr>
        <p:txBody>
          <a:bodyPr lIns="0" tIns="0" rIns="0" bIns="0" rtlCol="0" anchor="t">
            <a:spAutoFit/>
          </a:bodyPr>
          <a:lstStyle/>
          <a:p>
            <a:pPr marL="0" lvl="0" indent="0" algn="l">
              <a:lnSpc>
                <a:spcPts val="10500"/>
              </a:lnSpc>
              <a:spcBef>
                <a:spcPct val="0"/>
              </a:spcBef>
            </a:pPr>
            <a:r>
              <a:rPr lang="en-US" sz="7500" b="1">
                <a:solidFill>
                  <a:srgbClr val="003F87"/>
                </a:solidFill>
                <a:latin typeface="Proxima Nova Condensed Bold"/>
                <a:ea typeface="Proxima Nova Condensed Bold"/>
                <a:cs typeface="Proxima Nova Condensed Bold"/>
                <a:sym typeface="Proxima Nova Condensed Bold"/>
              </a:rPr>
              <a:t>Den </a:t>
            </a:r>
            <a:r>
              <a:rPr lang="en-US" sz="7500" b="1" u="none" strike="noStrike">
                <a:solidFill>
                  <a:srgbClr val="003F87"/>
                </a:solidFill>
                <a:latin typeface="Proxima Nova Condensed Bold"/>
                <a:ea typeface="Proxima Nova Condensed Bold"/>
                <a:cs typeface="Proxima Nova Condensed Bold"/>
                <a:sym typeface="Proxima Nova Condensed Bold"/>
              </a:rPr>
              <a:t>Meetings are small groups, usually grouped by age or grade. </a:t>
            </a:r>
          </a:p>
          <a:p>
            <a:pPr marL="0" lvl="0" indent="0" algn="l">
              <a:lnSpc>
                <a:spcPts val="10500"/>
              </a:lnSpc>
              <a:spcBef>
                <a:spcPct val="0"/>
              </a:spcBef>
            </a:pPr>
            <a:r>
              <a:rPr lang="en-US" sz="7500" b="1" u="none" strike="noStrike">
                <a:solidFill>
                  <a:srgbClr val="003F87"/>
                </a:solidFill>
                <a:latin typeface="Proxima Nova Condensed Bold"/>
                <a:ea typeface="Proxima Nova Condensed Bold"/>
                <a:cs typeface="Proxima Nova Condensed Bold"/>
                <a:sym typeface="Proxima Nova Condensed Bold"/>
              </a:rPr>
              <a:t>Pack Meetings consist of the entire group of scouts.</a:t>
            </a:r>
          </a:p>
        </p:txBody>
      </p:sp>
      <p:sp>
        <p:nvSpPr>
          <p:cNvPr id="4" name="Freeform 4"/>
          <p:cNvSpPr/>
          <p:nvPr/>
        </p:nvSpPr>
        <p:spPr>
          <a:xfrm>
            <a:off x="16342143" y="8181284"/>
            <a:ext cx="1077016" cy="1077016"/>
          </a:xfrm>
          <a:custGeom>
            <a:avLst/>
            <a:gdLst/>
            <a:ahLst/>
            <a:cxnLst/>
            <a:rect l="l" t="t" r="r" b="b"/>
            <a:pathLst>
              <a:path w="1077016" h="1077016">
                <a:moveTo>
                  <a:pt x="0" y="0"/>
                </a:moveTo>
                <a:lnTo>
                  <a:pt x="1077015" y="0"/>
                </a:lnTo>
                <a:lnTo>
                  <a:pt x="1077015" y="1077016"/>
                </a:lnTo>
                <a:lnTo>
                  <a:pt x="0" y="1077016"/>
                </a:lnTo>
                <a:lnTo>
                  <a:pt x="0" y="0"/>
                </a:lnTo>
                <a:close/>
              </a:path>
            </a:pathLst>
          </a:custGeom>
          <a:blipFill>
            <a:blip r:embed="rId2"/>
            <a:stretch>
              <a:fillRect/>
            </a:stretch>
          </a:blipFill>
        </p:spPr>
        <p:txBody>
          <a:bodyPr/>
          <a:lstStyle/>
          <a:p>
            <a:endParaRPr lang="en-US"/>
          </a:p>
        </p:txBody>
      </p:sp>
      <p:sp>
        <p:nvSpPr>
          <p:cNvPr id="5" name="Freeform 5"/>
          <p:cNvSpPr/>
          <p:nvPr/>
        </p:nvSpPr>
        <p:spPr>
          <a:xfrm>
            <a:off x="16127187" y="9327996"/>
            <a:ext cx="1506928" cy="452271"/>
          </a:xfrm>
          <a:custGeom>
            <a:avLst/>
            <a:gdLst/>
            <a:ahLst/>
            <a:cxnLst/>
            <a:rect l="l" t="t" r="r" b="b"/>
            <a:pathLst>
              <a:path w="1506928" h="452271">
                <a:moveTo>
                  <a:pt x="0" y="0"/>
                </a:moveTo>
                <a:lnTo>
                  <a:pt x="1506928" y="0"/>
                </a:lnTo>
                <a:lnTo>
                  <a:pt x="1506928" y="452271"/>
                </a:lnTo>
                <a:lnTo>
                  <a:pt x="0" y="452271"/>
                </a:lnTo>
                <a:lnTo>
                  <a:pt x="0" y="0"/>
                </a:lnTo>
                <a:close/>
              </a:path>
            </a:pathLst>
          </a:custGeom>
          <a:blipFill>
            <a:blip r:embed="rId3"/>
            <a:stretch>
              <a:fillRect/>
            </a:stretch>
          </a:blipFill>
        </p:spPr>
        <p:txBody>
          <a:bodyPr/>
          <a:lstStyle/>
          <a:p>
            <a:endParaRPr lang="en-US"/>
          </a:p>
        </p:txBody>
      </p:sp>
      <p:sp>
        <p:nvSpPr>
          <p:cNvPr id="6" name="AutoShape 6"/>
          <p:cNvSpPr/>
          <p:nvPr/>
        </p:nvSpPr>
        <p:spPr>
          <a:xfrm>
            <a:off x="-2809042" y="9258300"/>
            <a:ext cx="18266908" cy="0"/>
          </a:xfrm>
          <a:prstGeom prst="line">
            <a:avLst/>
          </a:prstGeom>
          <a:ln w="38100" cap="flat">
            <a:solidFill>
              <a:srgbClr val="003F87"/>
            </a:solidFill>
            <a:prstDash val="solid"/>
            <a:headEnd type="none" w="sm" len="sm"/>
            <a:tailEnd type="none" w="sm" len="sm"/>
          </a:ln>
        </p:spPr>
        <p:txBody>
          <a:bodyPr/>
          <a:lstStyle/>
          <a:p>
            <a:endParaRPr lang="en-US"/>
          </a:p>
        </p:txBody>
      </p:sp>
      <p:sp>
        <p:nvSpPr>
          <p:cNvPr id="7" name="AutoShape 7"/>
          <p:cNvSpPr/>
          <p:nvPr/>
        </p:nvSpPr>
        <p:spPr>
          <a:xfrm>
            <a:off x="16899701" y="-9452098"/>
            <a:ext cx="0" cy="17343648"/>
          </a:xfrm>
          <a:prstGeom prst="line">
            <a:avLst/>
          </a:prstGeom>
          <a:ln w="38100" cap="flat">
            <a:solidFill>
              <a:srgbClr val="003F87"/>
            </a:solidFill>
            <a:prstDash val="solid"/>
            <a:headEnd type="none" w="sm" len="sm"/>
            <a:tailEnd type="none" w="sm" len="sm"/>
          </a:ln>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737</Words>
  <Application>Microsoft Office PowerPoint</Application>
  <PresentationFormat>Custom</PresentationFormat>
  <Paragraphs>85</Paragraphs>
  <Slides>22</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Proxima Nova Condensed Bold</vt:lpstr>
      <vt:lpstr>Calibri</vt:lpstr>
      <vt:lpstr>Proxima Nova Condensed</vt:lpstr>
      <vt:lpstr>Arial</vt:lpstr>
      <vt:lpstr>Apricots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Cub Scout</dc:title>
  <cp:lastModifiedBy>Stacy Becker</cp:lastModifiedBy>
  <cp:revision>2</cp:revision>
  <dcterms:created xsi:type="dcterms:W3CDTF">2006-08-16T00:00:00Z</dcterms:created>
  <dcterms:modified xsi:type="dcterms:W3CDTF">2025-07-23T19:17:38Z</dcterms:modified>
  <dc:identifier>DAGt_hFQ168</dc:identifier>
</cp:coreProperties>
</file>